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16"/>
  </p:notesMasterIdLst>
  <p:handoutMasterIdLst>
    <p:handoutMasterId r:id="rId17"/>
  </p:handoutMasterIdLst>
  <p:sldIdLst>
    <p:sldId id="3436" r:id="rId6"/>
    <p:sldId id="258" r:id="rId7"/>
    <p:sldId id="3453" r:id="rId8"/>
    <p:sldId id="444" r:id="rId9"/>
    <p:sldId id="3414" r:id="rId10"/>
    <p:sldId id="3435" r:id="rId11"/>
    <p:sldId id="256" r:id="rId12"/>
    <p:sldId id="257" r:id="rId13"/>
    <p:sldId id="1611" r:id="rId14"/>
    <p:sldId id="1612" r:id="rId1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9" autoAdjust="0"/>
    <p:restoredTop sz="97271" autoAdjust="0"/>
  </p:normalViewPr>
  <p:slideViewPr>
    <p:cSldViewPr snapToGrid="0">
      <p:cViewPr varScale="1">
        <p:scale>
          <a:sx n="135" d="100"/>
          <a:sy n="135" d="100"/>
        </p:scale>
        <p:origin x="55" y="89"/>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04" d="100"/>
          <a:sy n="104" d="100"/>
        </p:scale>
        <p:origin x="4296"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12/12/2018 11:49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12/12/2018 11:49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12/12/2018 12:20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430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33.png"/><Relationship Id="rId5" Type="http://schemas.openxmlformats.org/officeDocument/2006/relationships/image" Target="../media/image32.emf"/><Relationship Id="rId4"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6.emf"/><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el + Liste + Hintergrund weiß">
    <p:bg>
      <p:bgPr>
        <a:solidFill>
          <a:schemeClr val="tx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0C3CB6CA-25A7-D648-8591-A3AB7B6AC63C}" type="datetimeFigureOut">
              <a:rPr lang="de-DE" smtClean="0">
                <a:solidFill>
                  <a:srgbClr val="FFFFFF">
                    <a:tint val="75000"/>
                  </a:srgbClr>
                </a:solidFill>
              </a:rPr>
              <a:pPr/>
              <a:t>12.12.2018</a:t>
            </a:fld>
            <a:endParaRPr lang="de-DE">
              <a:solidFill>
                <a:srgbClr val="FFFFFF">
                  <a:tint val="75000"/>
                </a:srgbClr>
              </a:solidFill>
            </a:endParaRPr>
          </a:p>
        </p:txBody>
      </p:sp>
      <p:sp>
        <p:nvSpPr>
          <p:cNvPr id="4" name="Fußzeilenplatzhalter 3"/>
          <p:cNvSpPr>
            <a:spLocks noGrp="1"/>
          </p:cNvSpPr>
          <p:nvPr>
            <p:ph type="ftr" sz="quarter" idx="11"/>
          </p:nvPr>
        </p:nvSpPr>
        <p:spPr/>
        <p:txBody>
          <a:bodyPr/>
          <a:lstStyle/>
          <a:p>
            <a:endParaRPr lang="de-DE">
              <a:solidFill>
                <a:srgbClr val="FFFFFF">
                  <a:tint val="75000"/>
                </a:srgbClr>
              </a:solidFill>
            </a:endParaRPr>
          </a:p>
        </p:txBody>
      </p:sp>
      <p:sp>
        <p:nvSpPr>
          <p:cNvPr id="5" name="Foliennummernplatzhalter 4"/>
          <p:cNvSpPr>
            <a:spLocks noGrp="1"/>
          </p:cNvSpPr>
          <p:nvPr>
            <p:ph type="sldNum" sz="quarter" idx="12"/>
          </p:nvPr>
        </p:nvSpPr>
        <p:spPr/>
        <p:txBody>
          <a:bodyPr/>
          <a:lstStyle/>
          <a:p>
            <a:fld id="{D7C0685F-58B4-9E49-9587-074790A4F143}" type="slidenum">
              <a:rPr lang="de-DE" smtClean="0">
                <a:solidFill>
                  <a:srgbClr val="FFFFFF">
                    <a:tint val="75000"/>
                  </a:srgbClr>
                </a:solidFill>
              </a:rPr>
              <a:pPr/>
              <a:t>‹#›</a:t>
            </a:fld>
            <a:endParaRPr lang="de-DE">
              <a:solidFill>
                <a:srgbClr val="FFFFFF">
                  <a:tint val="75000"/>
                </a:srgbClr>
              </a:solidFill>
            </a:endParaRPr>
          </a:p>
        </p:txBody>
      </p:sp>
      <p:pic>
        <p:nvPicPr>
          <p:cNvPr id="13" name="Bild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46185" y="473237"/>
            <a:ext cx="537475" cy="842477"/>
          </a:xfrm>
          <a:prstGeom prst="rect">
            <a:avLst/>
          </a:prstGeom>
        </p:spPr>
      </p:pic>
      <p:sp>
        <p:nvSpPr>
          <p:cNvPr id="10" name="Titel 1"/>
          <p:cNvSpPr>
            <a:spLocks noGrp="1"/>
          </p:cNvSpPr>
          <p:nvPr>
            <p:ph type="title" hasCustomPrompt="1"/>
          </p:nvPr>
        </p:nvSpPr>
        <p:spPr>
          <a:xfrm>
            <a:off x="838200" y="381167"/>
            <a:ext cx="10515600" cy="1295233"/>
          </a:xfrm>
        </p:spPr>
        <p:txBody>
          <a:bodyPr/>
          <a:lstStyle>
            <a:lvl1pPr>
              <a:defRPr>
                <a:solidFill>
                  <a:schemeClr val="bg1"/>
                </a:solidFill>
              </a:defRPr>
            </a:lvl1pPr>
          </a:lstStyle>
          <a:p>
            <a:r>
              <a:rPr lang="de-DE"/>
              <a:t>Titel bearbeiten</a:t>
            </a:r>
          </a:p>
        </p:txBody>
      </p:sp>
      <p:pic>
        <p:nvPicPr>
          <p:cNvPr id="11" name="Bild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6185" y="477572"/>
            <a:ext cx="537475" cy="833807"/>
          </a:xfrm>
          <a:prstGeom prst="rect">
            <a:avLst/>
          </a:prstGeom>
        </p:spPr>
      </p:pic>
      <p:pic>
        <p:nvPicPr>
          <p:cNvPr id="12" name="Bild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8900000">
            <a:off x="10014534" y="4240019"/>
            <a:ext cx="5637899" cy="1863540"/>
          </a:xfrm>
          <a:prstGeom prst="rect">
            <a:avLst/>
          </a:prstGeom>
          <a:effectLst/>
        </p:spPr>
      </p:pic>
      <p:pic>
        <p:nvPicPr>
          <p:cNvPr id="16" name="Bild 15"/>
          <p:cNvPicPr>
            <a:picLocks noChangeAspect="1"/>
          </p:cNvPicPr>
          <p:nvPr userDrawn="1"/>
        </p:nvPicPr>
        <p:blipFill>
          <a:blip r:embed="rId5">
            <a:alphaModFix amt="70000"/>
            <a:extLst>
              <a:ext uri="{28A0092B-C50C-407E-A947-70E740481C1C}">
                <a14:useLocalDpi xmlns:a14="http://schemas.microsoft.com/office/drawing/2010/main" val="0"/>
              </a:ext>
            </a:extLst>
          </a:blip>
          <a:stretch>
            <a:fillRect/>
          </a:stretch>
        </p:blipFill>
        <p:spPr>
          <a:xfrm>
            <a:off x="9125951" y="6004955"/>
            <a:ext cx="5161550" cy="1706088"/>
          </a:xfrm>
          <a:prstGeom prst="rect">
            <a:avLst/>
          </a:prstGeom>
          <a:effectLst/>
        </p:spPr>
      </p:pic>
      <p:sp>
        <p:nvSpPr>
          <p:cNvPr id="22" name="Textplatzhalter 6"/>
          <p:cNvSpPr>
            <a:spLocks noGrp="1"/>
          </p:cNvSpPr>
          <p:nvPr>
            <p:ph type="body" sz="quarter" idx="13" hasCustomPrompt="1"/>
          </p:nvPr>
        </p:nvSpPr>
        <p:spPr>
          <a:xfrm>
            <a:off x="838800" y="2030401"/>
            <a:ext cx="9201600" cy="3974554"/>
          </a:xfrm>
        </p:spPr>
        <p:txBody>
          <a:bodyPr/>
          <a:lstStyle>
            <a:lvl1pPr marL="457200" indent="-457200">
              <a:lnSpc>
                <a:spcPct val="100000"/>
              </a:lnSpc>
              <a:spcBef>
                <a:spcPts val="0"/>
              </a:spcBef>
              <a:spcAft>
                <a:spcPts val="1800"/>
              </a:spcAft>
              <a:buSzPct val="80000"/>
              <a:buFontTx/>
              <a:buBlip>
                <a:blip r:embed="rId6"/>
              </a:buBlip>
              <a:defRPr baseline="0">
                <a:solidFill>
                  <a:schemeClr val="bg1"/>
                </a:solidFill>
                <a:latin typeface="Segoe UI" panose="020B0502040204020203" pitchFamily="34" charset="0"/>
                <a:cs typeface="Segoe UI" panose="020B0502040204020203" pitchFamily="34" charset="0"/>
              </a:defRPr>
            </a:lvl1pPr>
            <a:lvl2pPr marL="685800" indent="-228600">
              <a:spcBef>
                <a:spcPts val="0"/>
              </a:spcBef>
              <a:spcAft>
                <a:spcPts val="1400"/>
              </a:spcAft>
              <a:buFont typeface="Wingdings" charset="2"/>
              <a:buChar char="§"/>
              <a:defRPr>
                <a:solidFill>
                  <a:schemeClr val="bg1"/>
                </a:solidFill>
                <a:latin typeface="Segoe UI" panose="020B0502040204020203" pitchFamily="34" charset="0"/>
                <a:cs typeface="Segoe UI" panose="020B0502040204020203" pitchFamily="34" charset="0"/>
              </a:defRPr>
            </a:lvl2pPr>
            <a:lvl3pPr marL="1143000" indent="-228600">
              <a:spcBef>
                <a:spcPts val="0"/>
              </a:spcBef>
              <a:spcAft>
                <a:spcPts val="1000"/>
              </a:spcAft>
              <a:buFont typeface="Wingdings" charset="2"/>
              <a:buChar char="§"/>
              <a:defRPr>
                <a:solidFill>
                  <a:schemeClr val="bg1"/>
                </a:solidFill>
                <a:latin typeface="Segoe UI" panose="020B0502040204020203" pitchFamily="34" charset="0"/>
                <a:cs typeface="Segoe UI" panose="020B0502040204020203" pitchFamily="34" charset="0"/>
              </a:defRPr>
            </a:lvl3pPr>
            <a:lvl4pPr marL="1600200" indent="-228600">
              <a:spcBef>
                <a:spcPts val="0"/>
              </a:spcBef>
              <a:spcAft>
                <a:spcPts val="1000"/>
              </a:spcAft>
              <a:buFont typeface="Wingdings" charset="2"/>
              <a:buChar char="§"/>
              <a:defRPr>
                <a:solidFill>
                  <a:schemeClr val="bg1"/>
                </a:solidFill>
                <a:latin typeface="Segoe UI" panose="020B0502040204020203" pitchFamily="34" charset="0"/>
                <a:cs typeface="Segoe UI" panose="020B0502040204020203" pitchFamily="34" charset="0"/>
              </a:defRPr>
            </a:lvl4pPr>
            <a:lvl5pPr marL="2057400" indent="-228600">
              <a:spcBef>
                <a:spcPts val="0"/>
              </a:spcBef>
              <a:spcAft>
                <a:spcPts val="1000"/>
              </a:spcAft>
              <a:buFont typeface="Wingdings" charset="2"/>
              <a:buChar char="§"/>
              <a:defRPr>
                <a:solidFill>
                  <a:schemeClr val="bg1"/>
                </a:solidFill>
                <a:latin typeface="Segoe UI" panose="020B0502040204020203" pitchFamily="34" charset="0"/>
                <a:cs typeface="Segoe UI" panose="020B0502040204020203" pitchFamily="34" charset="0"/>
              </a:defRPr>
            </a:lvl5pPr>
          </a:lstStyle>
          <a:p>
            <a:pPr lvl="0"/>
            <a:r>
              <a:rPr lang="de-DE"/>
              <a:t>Liste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1881427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333">
          <p15:clr>
            <a:srgbClr val="FBAE40"/>
          </p15:clr>
        </p15:guide>
        <p15:guide id="2" orient="horz" pos="70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7C094FE7-35CD-47D7-9A95-2D3A422711F7}"/>
              </a:ext>
            </a:extLst>
          </p:cNvPr>
          <p:cNvSpPr txBox="1"/>
          <p:nvPr userDrawn="1"/>
        </p:nvSpPr>
        <p:spPr>
          <a:xfrm>
            <a:off x="9898505" y="6436537"/>
            <a:ext cx="214719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cloudguy_pro</a:t>
            </a:r>
            <a:endParaRPr lang="en-AT" sz="2400" dirty="0" err="1">
              <a:gradFill>
                <a:gsLst>
                  <a:gs pos="2917">
                    <a:schemeClr val="tx1"/>
                  </a:gs>
                  <a:gs pos="30000">
                    <a:schemeClr val="tx1"/>
                  </a:gs>
                </a:gsLst>
                <a:lin ang="5400000" scaled="0"/>
              </a:gradFill>
            </a:endParaRPr>
          </a:p>
        </p:txBody>
      </p:sp>
      <p:pic>
        <p:nvPicPr>
          <p:cNvPr id="48" name="Graphic 47">
            <a:extLst>
              <a:ext uri="{FF2B5EF4-FFF2-40B4-BE49-F238E27FC236}">
                <a16:creationId xmlns:a16="http://schemas.microsoft.com/office/drawing/2014/main" id="{117639E8-5B5D-4D68-B735-72891053C9AB}"/>
              </a:ext>
            </a:extLst>
          </p:cNvPr>
          <p:cNvPicPr>
            <a:picLocks noChangeAspect="1"/>
          </p:cNvPicPr>
          <p:nvPr userDrawn="1"/>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374677" y="6373803"/>
            <a:ext cx="484197" cy="484197"/>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13"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3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BotBuilderCommunity" TargetMode="Externa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emf"/><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emf"/><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emf"/><Relationship Id="rId1" Type="http://schemas.openxmlformats.org/officeDocument/2006/relationships/slideLayout" Target="../slideLayouts/slideLayout3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emf"/><Relationship Id="rId15" Type="http://schemas.openxmlformats.org/officeDocument/2006/relationships/image" Target="../media/image60.png"/><Relationship Id="rId10" Type="http://schemas.openxmlformats.org/officeDocument/2006/relationships/image" Target="../media/image55.emf"/><Relationship Id="rId19" Type="http://schemas.openxmlformats.org/officeDocument/2006/relationships/image" Target="../media/image64.emf"/><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80A0-819A-46E4-9198-1C23A3B96B2F}"/>
              </a:ext>
            </a:extLst>
          </p:cNvPr>
          <p:cNvSpPr>
            <a:spLocks noGrp="1"/>
          </p:cNvSpPr>
          <p:nvPr>
            <p:ph type="title"/>
          </p:nvPr>
        </p:nvSpPr>
        <p:spPr>
          <a:xfrm>
            <a:off x="1524000" y="1933206"/>
            <a:ext cx="9144000" cy="2991588"/>
          </a:xfrm>
        </p:spPr>
        <p:txBody>
          <a:bodyPr/>
          <a:lstStyle/>
          <a:p>
            <a:pPr algn="ctr"/>
            <a:r>
              <a:rPr lang="en-US" i="1" dirty="0"/>
              <a:t>What is the difference between Machine Learning and AI?</a:t>
            </a:r>
            <a:br>
              <a:rPr lang="en-US" dirty="0"/>
            </a:br>
            <a:br>
              <a:rPr lang="en-US" dirty="0"/>
            </a:br>
            <a:r>
              <a:rPr lang="en-US" dirty="0"/>
              <a:t>If it is written in Python it is probably Machine Learning and if it is written in PowerPoint it is probably AI</a:t>
            </a:r>
            <a:endParaRPr lang="en-AT" dirty="0"/>
          </a:p>
        </p:txBody>
      </p:sp>
    </p:spTree>
    <p:extLst>
      <p:ext uri="{BB962C8B-B14F-4D97-AF65-F5344CB8AC3E}">
        <p14:creationId xmlns:p14="http://schemas.microsoft.com/office/powerpoint/2010/main" val="27104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2620-A7DC-4AA6-88D5-B0E9CC425F82}"/>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EE1B9B3E-9B9C-4793-8918-B5C3C9CD72A9}"/>
              </a:ext>
            </a:extLst>
          </p:cNvPr>
          <p:cNvSpPr>
            <a:spLocks noGrp="1"/>
          </p:cNvSpPr>
          <p:nvPr>
            <p:ph type="body" sz="quarter" idx="10"/>
          </p:nvPr>
        </p:nvSpPr>
        <p:spPr/>
        <p:txBody>
          <a:bodyPr/>
          <a:lstStyle/>
          <a:p>
            <a:endParaRPr lang="en-AT"/>
          </a:p>
        </p:txBody>
      </p:sp>
      <p:pic>
        <p:nvPicPr>
          <p:cNvPr id="5" name="Picture 4" descr="A close up of a sign&#10;&#10;Description automatically generated">
            <a:extLst>
              <a:ext uri="{FF2B5EF4-FFF2-40B4-BE49-F238E27FC236}">
                <a16:creationId xmlns:a16="http://schemas.microsoft.com/office/drawing/2014/main" id="{A084BEA2-7CD9-4DDC-8049-9F01C54D7FE0}"/>
              </a:ext>
            </a:extLst>
          </p:cNvPr>
          <p:cNvPicPr>
            <a:picLocks noChangeAspect="1"/>
          </p:cNvPicPr>
          <p:nvPr/>
        </p:nvPicPr>
        <p:blipFill>
          <a:blip r:embed="rId2"/>
          <a:stretch>
            <a:fillRect/>
          </a:stretch>
        </p:blipFill>
        <p:spPr>
          <a:xfrm>
            <a:off x="3949761" y="0"/>
            <a:ext cx="4292477" cy="6858000"/>
          </a:xfrm>
          <a:prstGeom prst="rect">
            <a:avLst/>
          </a:prstGeom>
        </p:spPr>
      </p:pic>
    </p:spTree>
    <p:extLst>
      <p:ext uri="{BB962C8B-B14F-4D97-AF65-F5344CB8AC3E}">
        <p14:creationId xmlns:p14="http://schemas.microsoft.com/office/powerpoint/2010/main" val="37006691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7E8EFF-276B-4710-BDF8-3CAB247835D5}"/>
              </a:ext>
            </a:extLst>
          </p:cNvPr>
          <p:cNvSpPr txBox="1">
            <a:spLocks/>
          </p:cNvSpPr>
          <p:nvPr/>
        </p:nvSpPr>
        <p:spPr>
          <a:xfrm>
            <a:off x="838200" y="381167"/>
            <a:ext cx="10121153" cy="129523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Conversational AI</a:t>
            </a:r>
          </a:p>
        </p:txBody>
      </p:sp>
      <p:sp>
        <p:nvSpPr>
          <p:cNvPr id="5" name="Content Placeholder 2">
            <a:extLst>
              <a:ext uri="{FF2B5EF4-FFF2-40B4-BE49-F238E27FC236}">
                <a16:creationId xmlns:a16="http://schemas.microsoft.com/office/drawing/2014/main" id="{2C3E843C-9A2B-4C43-90FC-D1F2DB742FEB}"/>
              </a:ext>
            </a:extLst>
          </p:cNvPr>
          <p:cNvSpPr txBox="1">
            <a:spLocks/>
          </p:cNvSpPr>
          <p:nvPr/>
        </p:nvSpPr>
        <p:spPr>
          <a:xfrm>
            <a:off x="838799" y="1676400"/>
            <a:ext cx="10860393" cy="4800433"/>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200">
                <a:solidFill>
                  <a:srgbClr val="275F89"/>
                </a:solidFill>
                <a:latin typeface="Segoe UI" panose="020B0502040204020203" pitchFamily="34" charset="0"/>
                <a:cs typeface="Segoe UI" panose="020B0502040204020203" pitchFamily="34" charset="0"/>
              </a:rPr>
              <a:t>Conversational AI is a subfield of artificial intelligence focused on producing natural and seamless conversations between humans and computers</a:t>
            </a:r>
            <a:endParaRPr lang="en-US" sz="22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A new user interface paradigm </a:t>
            </a:r>
          </a:p>
          <a:p>
            <a:r>
              <a:rPr lang="en-US" sz="2400">
                <a:latin typeface="Segoe UI" panose="020B0502040204020203" pitchFamily="34" charset="0"/>
                <a:cs typeface="Segoe UI" panose="020B0502040204020203" pitchFamily="34" charset="0"/>
              </a:rPr>
              <a:t>Exposes software services through</a:t>
            </a:r>
            <a:br>
              <a:rPr lang="en-US" sz="2400">
                <a:latin typeface="Segoe UI" panose="020B0502040204020203" pitchFamily="34" charset="0"/>
                <a:cs typeface="Segoe UI" panose="020B0502040204020203" pitchFamily="34" charset="0"/>
              </a:rPr>
            </a:br>
            <a:r>
              <a:rPr lang="en-US" sz="2400">
                <a:latin typeface="Segoe UI" panose="020B0502040204020203" pitchFamily="34" charset="0"/>
                <a:cs typeface="Segoe UI" panose="020B0502040204020203" pitchFamily="34" charset="0"/>
              </a:rPr>
              <a:t>conversational interface</a:t>
            </a:r>
          </a:p>
          <a:p>
            <a:r>
              <a:rPr lang="en-US" sz="2400">
                <a:latin typeface="Segoe UI" panose="020B0502040204020203" pitchFamily="34" charset="0"/>
                <a:cs typeface="Segoe UI" panose="020B0502040204020203" pitchFamily="34" charset="0"/>
              </a:rPr>
              <a:t>In apps, browser and on IoT devices</a:t>
            </a:r>
          </a:p>
          <a:p>
            <a:r>
              <a:rPr lang="en-US" sz="2400">
                <a:latin typeface="Segoe UI" panose="020B0502040204020203" pitchFamily="34" charset="0"/>
                <a:cs typeface="Segoe UI" panose="020B0502040204020203" pitchFamily="34" charset="0"/>
              </a:rPr>
              <a:t>Pro-active capabilities</a:t>
            </a:r>
            <a:br>
              <a:rPr lang="en-US" sz="2400">
                <a:latin typeface="Segoe UI" panose="020B0502040204020203" pitchFamily="34" charset="0"/>
                <a:cs typeface="Segoe UI" panose="020B0502040204020203" pitchFamily="34" charset="0"/>
              </a:rPr>
            </a:br>
            <a:r>
              <a:rPr lang="en-US" sz="2400">
                <a:latin typeface="Segoe UI" panose="020B0502040204020203" pitchFamily="34" charset="0"/>
                <a:cs typeface="Segoe UI" panose="020B0502040204020203" pitchFamily="34" charset="0"/>
              </a:rPr>
              <a:t>(Virtual Assistant etc.)</a:t>
            </a:r>
          </a:p>
          <a:p>
            <a:r>
              <a:rPr lang="en-US" sz="2400">
                <a:latin typeface="Segoe UI" panose="020B0502040204020203" pitchFamily="34" charset="0"/>
                <a:cs typeface="Segoe UI" panose="020B0502040204020203" pitchFamily="34" charset="0"/>
              </a:rPr>
              <a:t>Bots</a:t>
            </a:r>
          </a:p>
          <a:p>
            <a:endParaRPr lang="en-AT" sz="12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C8ADB94F-8061-43E0-973E-DD71DF4B28C3}"/>
              </a:ext>
            </a:extLst>
          </p:cNvPr>
          <p:cNvPicPr>
            <a:picLocks noChangeAspect="1"/>
          </p:cNvPicPr>
          <p:nvPr/>
        </p:nvPicPr>
        <p:blipFill>
          <a:blip r:embed="rId2"/>
          <a:stretch>
            <a:fillRect/>
          </a:stretch>
        </p:blipFill>
        <p:spPr>
          <a:xfrm>
            <a:off x="6954583" y="3429000"/>
            <a:ext cx="1705323" cy="2140565"/>
          </a:xfrm>
          <a:prstGeom prst="rect">
            <a:avLst/>
          </a:prstGeom>
        </p:spPr>
      </p:pic>
      <p:pic>
        <p:nvPicPr>
          <p:cNvPr id="7" name="Picture 6">
            <a:extLst>
              <a:ext uri="{FF2B5EF4-FFF2-40B4-BE49-F238E27FC236}">
                <a16:creationId xmlns:a16="http://schemas.microsoft.com/office/drawing/2014/main" id="{C3C7FD96-111B-4D5F-9D62-478E8D33343D}"/>
              </a:ext>
            </a:extLst>
          </p:cNvPr>
          <p:cNvPicPr>
            <a:picLocks noChangeAspect="1"/>
          </p:cNvPicPr>
          <p:nvPr/>
        </p:nvPicPr>
        <p:blipFill>
          <a:blip r:embed="rId3"/>
          <a:stretch>
            <a:fillRect/>
          </a:stretch>
        </p:blipFill>
        <p:spPr>
          <a:xfrm>
            <a:off x="9081059" y="3083781"/>
            <a:ext cx="2761307" cy="3200400"/>
          </a:xfrm>
          <a:prstGeom prst="rect">
            <a:avLst/>
          </a:prstGeom>
        </p:spPr>
      </p:pic>
      <p:sp>
        <p:nvSpPr>
          <p:cNvPr id="8" name="speech_5" title="Icon of two overlapping chat bubbles">
            <a:extLst>
              <a:ext uri="{FF2B5EF4-FFF2-40B4-BE49-F238E27FC236}">
                <a16:creationId xmlns:a16="http://schemas.microsoft.com/office/drawing/2014/main" id="{13E7601D-C705-4FAC-AA26-D0F15EFC2165}"/>
              </a:ext>
            </a:extLst>
          </p:cNvPr>
          <p:cNvSpPr>
            <a:spLocks noChangeAspect="1" noEditPoints="1"/>
          </p:cNvSpPr>
          <p:nvPr/>
        </p:nvSpPr>
        <p:spPr bwMode="auto">
          <a:xfrm>
            <a:off x="8769835" y="2857440"/>
            <a:ext cx="1299564" cy="101611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F16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717027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DF3A-BB9B-4014-A39C-9ABE4A8875A8}"/>
              </a:ext>
            </a:extLst>
          </p:cNvPr>
          <p:cNvSpPr>
            <a:spLocks noGrp="1"/>
          </p:cNvSpPr>
          <p:nvPr>
            <p:ph type="title"/>
          </p:nvPr>
        </p:nvSpPr>
        <p:spPr/>
        <p:txBody>
          <a:bodyPr/>
          <a:lstStyle/>
          <a:p>
            <a:r>
              <a:rPr lang="en-US" dirty="0"/>
              <a:t>Bot Framework V4</a:t>
            </a:r>
            <a:endParaRPr lang="en-AT" dirty="0"/>
          </a:p>
        </p:txBody>
      </p:sp>
      <p:sp>
        <p:nvSpPr>
          <p:cNvPr id="3" name="Text Placeholder 2">
            <a:extLst>
              <a:ext uri="{FF2B5EF4-FFF2-40B4-BE49-F238E27FC236}">
                <a16:creationId xmlns:a16="http://schemas.microsoft.com/office/drawing/2014/main" id="{B28A2EAE-4461-405A-8719-AC113A2239A9}"/>
              </a:ext>
            </a:extLst>
          </p:cNvPr>
          <p:cNvSpPr>
            <a:spLocks noGrp="1"/>
          </p:cNvSpPr>
          <p:nvPr>
            <p:ph type="body" sz="quarter" idx="10"/>
          </p:nvPr>
        </p:nvSpPr>
        <p:spPr>
          <a:xfrm>
            <a:off x="584200" y="1435497"/>
            <a:ext cx="11018520" cy="5057795"/>
          </a:xfrm>
        </p:spPr>
        <p:txBody>
          <a:bodyPr/>
          <a:lstStyle/>
          <a:p>
            <a:pPr marL="342900" indent="-342900">
              <a:lnSpc>
                <a:spcPts val="2800"/>
              </a:lnSpc>
              <a:buFont typeface="Arial" panose="020B0604020202020204" pitchFamily="34" charset="0"/>
              <a:buChar char="•"/>
            </a:pPr>
            <a:r>
              <a:rPr lang="en-US" sz="2000" dirty="0"/>
              <a:t>GA - C# and Java Script</a:t>
            </a:r>
          </a:p>
          <a:p>
            <a:pPr marL="571500" lvl="1" indent="-342900">
              <a:lnSpc>
                <a:spcPts val="2800"/>
              </a:lnSpc>
              <a:buFont typeface="Arial" panose="020B0604020202020204" pitchFamily="34" charset="0"/>
              <a:buChar char="•"/>
            </a:pPr>
            <a:r>
              <a:rPr lang="en-US" sz="1600" dirty="0"/>
              <a:t>C# support .NET Core </a:t>
            </a:r>
          </a:p>
          <a:p>
            <a:pPr marL="571500" lvl="1" indent="-342900">
              <a:lnSpc>
                <a:spcPts val="2800"/>
              </a:lnSpc>
              <a:buFont typeface="Arial" panose="020B0604020202020204" pitchFamily="34" charset="0"/>
              <a:buChar char="•"/>
            </a:pPr>
            <a:r>
              <a:rPr lang="en-US" sz="1600" dirty="0"/>
              <a:t>Python and Java - still in preview</a:t>
            </a:r>
          </a:p>
          <a:p>
            <a:pPr marL="342900" indent="-342900">
              <a:lnSpc>
                <a:spcPts val="2800"/>
              </a:lnSpc>
              <a:buFont typeface="Arial" panose="020B0604020202020204" pitchFamily="34" charset="0"/>
              <a:buChar char="•"/>
            </a:pPr>
            <a:r>
              <a:rPr lang="en-US" sz="2000" dirty="0"/>
              <a:t>Incorporates learnings from V3 </a:t>
            </a:r>
          </a:p>
          <a:p>
            <a:pPr marL="342900" indent="-342900">
              <a:lnSpc>
                <a:spcPts val="2800"/>
              </a:lnSpc>
              <a:buFont typeface="Arial" panose="020B0604020202020204" pitchFamily="34" charset="0"/>
              <a:buChar char="•"/>
            </a:pPr>
            <a:r>
              <a:rPr lang="en-US" sz="2000" dirty="0"/>
              <a:t>Open, Modular and extensible architecture </a:t>
            </a:r>
          </a:p>
          <a:p>
            <a:pPr marL="342900" indent="-342900">
              <a:lnSpc>
                <a:spcPts val="2800"/>
              </a:lnSpc>
              <a:buFont typeface="Arial" panose="020B0604020202020204" pitchFamily="34" charset="0"/>
              <a:buChar char="•"/>
            </a:pPr>
            <a:r>
              <a:rPr lang="en-US" sz="2000" dirty="0"/>
              <a:t>Agile and customizable dialog system</a:t>
            </a:r>
          </a:p>
          <a:p>
            <a:pPr marL="342900" indent="-342900">
              <a:lnSpc>
                <a:spcPts val="2800"/>
              </a:lnSpc>
              <a:buFont typeface="Arial" panose="020B0604020202020204" pitchFamily="34" charset="0"/>
              <a:buChar char="•"/>
            </a:pPr>
            <a:r>
              <a:rPr lang="en-US" sz="2000" dirty="0"/>
              <a:t>Share the same implementation across C#, Java Script, Java and Python</a:t>
            </a:r>
          </a:p>
          <a:p>
            <a:pPr marL="342900" indent="-342900">
              <a:lnSpc>
                <a:spcPts val="2800"/>
              </a:lnSpc>
              <a:buFont typeface="Arial" panose="020B0604020202020204" pitchFamily="34" charset="0"/>
              <a:buChar char="•"/>
            </a:pPr>
            <a:r>
              <a:rPr lang="en-US" sz="2000" dirty="0"/>
              <a:t>Rich visual controls (cards, buttons, images, videos, adaptive cards)</a:t>
            </a:r>
          </a:p>
          <a:p>
            <a:pPr marL="342900" indent="-342900">
              <a:lnSpc>
                <a:spcPts val="2800"/>
              </a:lnSpc>
              <a:buFont typeface="Arial" panose="020B0604020202020204" pitchFamily="34" charset="0"/>
              <a:buChar char="•"/>
            </a:pPr>
            <a:r>
              <a:rPr lang="en-US" sz="2000" dirty="0"/>
              <a:t>Seamless integration with Azure and Cognitive Services</a:t>
            </a:r>
          </a:p>
          <a:p>
            <a:pPr marL="342900" indent="-342900">
              <a:lnSpc>
                <a:spcPts val="2800"/>
              </a:lnSpc>
              <a:buFont typeface="Arial" panose="020B0604020202020204" pitchFamily="34" charset="0"/>
              <a:buChar char="•"/>
            </a:pPr>
            <a:r>
              <a:rPr lang="en-US" sz="2000" dirty="0"/>
              <a:t>Modern toolchain (streamline development and deployment)</a:t>
            </a:r>
          </a:p>
          <a:p>
            <a:pPr marL="342900" indent="-342900">
              <a:lnSpc>
                <a:spcPts val="2800"/>
              </a:lnSpc>
              <a:buFont typeface="Arial" panose="020B0604020202020204" pitchFamily="34" charset="0"/>
              <a:buChar char="•"/>
            </a:pPr>
            <a:r>
              <a:rPr lang="en-US" sz="2000" dirty="0"/>
              <a:t>Open Source and rich ecosystem</a:t>
            </a:r>
          </a:p>
          <a:p>
            <a:endParaRPr lang="en-AT" dirty="0"/>
          </a:p>
        </p:txBody>
      </p:sp>
    </p:spTree>
    <p:extLst>
      <p:ext uri="{BB962C8B-B14F-4D97-AF65-F5344CB8AC3E}">
        <p14:creationId xmlns:p14="http://schemas.microsoft.com/office/powerpoint/2010/main" val="292929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42C5-964C-45B8-8D14-229150655EB8}"/>
              </a:ext>
            </a:extLst>
          </p:cNvPr>
          <p:cNvSpPr>
            <a:spLocks noGrp="1"/>
          </p:cNvSpPr>
          <p:nvPr>
            <p:ph type="title" idx="4294967295"/>
          </p:nvPr>
        </p:nvSpPr>
        <p:spPr>
          <a:xfrm>
            <a:off x="0" y="381000"/>
            <a:ext cx="10515600" cy="1295400"/>
          </a:xfrm>
        </p:spPr>
        <p:txBody>
          <a:bodyPr/>
          <a:lstStyle/>
          <a:p>
            <a:r>
              <a:rPr lang="de-AT" dirty="0"/>
              <a:t>Microsoft Bot Framework</a:t>
            </a:r>
          </a:p>
        </p:txBody>
      </p:sp>
      <p:pic>
        <p:nvPicPr>
          <p:cNvPr id="6" name="Picture 5">
            <a:extLst>
              <a:ext uri="{FF2B5EF4-FFF2-40B4-BE49-F238E27FC236}">
                <a16:creationId xmlns:a16="http://schemas.microsoft.com/office/drawing/2014/main" id="{488636BA-BAB1-40F2-9E34-882044DA6882}"/>
              </a:ext>
            </a:extLst>
          </p:cNvPr>
          <p:cNvPicPr>
            <a:picLocks noChangeAspect="1"/>
          </p:cNvPicPr>
          <p:nvPr/>
        </p:nvPicPr>
        <p:blipFill>
          <a:blip r:embed="rId2"/>
          <a:stretch>
            <a:fillRect/>
          </a:stretch>
        </p:blipFill>
        <p:spPr>
          <a:xfrm>
            <a:off x="62245" y="2750457"/>
            <a:ext cx="1458424" cy="3330157"/>
          </a:xfrm>
          <a:prstGeom prst="rect">
            <a:avLst/>
          </a:prstGeom>
        </p:spPr>
      </p:pic>
      <p:pic>
        <p:nvPicPr>
          <p:cNvPr id="7" name="Picture 6">
            <a:extLst>
              <a:ext uri="{FF2B5EF4-FFF2-40B4-BE49-F238E27FC236}">
                <a16:creationId xmlns:a16="http://schemas.microsoft.com/office/drawing/2014/main" id="{DBB4DB3A-993E-4762-922E-B9DBA3A63091}"/>
              </a:ext>
            </a:extLst>
          </p:cNvPr>
          <p:cNvPicPr>
            <a:picLocks noChangeAspect="1"/>
          </p:cNvPicPr>
          <p:nvPr/>
        </p:nvPicPr>
        <p:blipFill>
          <a:blip r:embed="rId3"/>
          <a:stretch>
            <a:fillRect/>
          </a:stretch>
        </p:blipFill>
        <p:spPr>
          <a:xfrm>
            <a:off x="1775005" y="1593067"/>
            <a:ext cx="2423365" cy="4487546"/>
          </a:xfrm>
          <a:prstGeom prst="rect">
            <a:avLst/>
          </a:prstGeom>
        </p:spPr>
      </p:pic>
      <p:pic>
        <p:nvPicPr>
          <p:cNvPr id="8" name="Picture 7">
            <a:extLst>
              <a:ext uri="{FF2B5EF4-FFF2-40B4-BE49-F238E27FC236}">
                <a16:creationId xmlns:a16="http://schemas.microsoft.com/office/drawing/2014/main" id="{9D1BD67A-009C-403D-91D0-D72FF742BB01}"/>
              </a:ext>
            </a:extLst>
          </p:cNvPr>
          <p:cNvPicPr>
            <a:picLocks noChangeAspect="1"/>
          </p:cNvPicPr>
          <p:nvPr/>
        </p:nvPicPr>
        <p:blipFill>
          <a:blip r:embed="rId4"/>
          <a:stretch>
            <a:fillRect/>
          </a:stretch>
        </p:blipFill>
        <p:spPr>
          <a:xfrm>
            <a:off x="4495672" y="1593068"/>
            <a:ext cx="7590026" cy="4487546"/>
          </a:xfrm>
          <a:prstGeom prst="rect">
            <a:avLst/>
          </a:prstGeom>
        </p:spPr>
      </p:pic>
      <p:pic>
        <p:nvPicPr>
          <p:cNvPr id="9" name="Picture 8">
            <a:extLst>
              <a:ext uri="{FF2B5EF4-FFF2-40B4-BE49-F238E27FC236}">
                <a16:creationId xmlns:a16="http://schemas.microsoft.com/office/drawing/2014/main" id="{1C22603F-CCAC-4239-991F-7547CD4BCE77}"/>
              </a:ext>
            </a:extLst>
          </p:cNvPr>
          <p:cNvPicPr>
            <a:picLocks noChangeAspect="1"/>
          </p:cNvPicPr>
          <p:nvPr/>
        </p:nvPicPr>
        <p:blipFill>
          <a:blip r:embed="rId5"/>
          <a:stretch>
            <a:fillRect/>
          </a:stretch>
        </p:blipFill>
        <p:spPr>
          <a:xfrm>
            <a:off x="1351814" y="3416300"/>
            <a:ext cx="531314" cy="208300"/>
          </a:xfrm>
          <a:prstGeom prst="rect">
            <a:avLst/>
          </a:prstGeom>
        </p:spPr>
      </p:pic>
      <p:pic>
        <p:nvPicPr>
          <p:cNvPr id="10" name="Picture 9">
            <a:extLst>
              <a:ext uri="{FF2B5EF4-FFF2-40B4-BE49-F238E27FC236}">
                <a16:creationId xmlns:a16="http://schemas.microsoft.com/office/drawing/2014/main" id="{97A263D9-9162-4B8E-A537-86C3300D6F01}"/>
              </a:ext>
            </a:extLst>
          </p:cNvPr>
          <p:cNvPicPr>
            <a:picLocks noChangeAspect="1"/>
          </p:cNvPicPr>
          <p:nvPr/>
        </p:nvPicPr>
        <p:blipFill>
          <a:blip r:embed="rId5"/>
          <a:stretch>
            <a:fillRect/>
          </a:stretch>
        </p:blipFill>
        <p:spPr>
          <a:xfrm>
            <a:off x="4077721" y="3416300"/>
            <a:ext cx="531314" cy="208300"/>
          </a:xfrm>
          <a:prstGeom prst="rect">
            <a:avLst/>
          </a:prstGeom>
        </p:spPr>
      </p:pic>
      <p:pic>
        <p:nvPicPr>
          <p:cNvPr id="11" name="Picture 10">
            <a:extLst>
              <a:ext uri="{FF2B5EF4-FFF2-40B4-BE49-F238E27FC236}">
                <a16:creationId xmlns:a16="http://schemas.microsoft.com/office/drawing/2014/main" id="{61BBDC02-9D61-4B26-B345-5FF98895B40F}"/>
              </a:ext>
            </a:extLst>
          </p:cNvPr>
          <p:cNvPicPr>
            <a:picLocks noChangeAspect="1"/>
          </p:cNvPicPr>
          <p:nvPr/>
        </p:nvPicPr>
        <p:blipFill>
          <a:blip r:embed="rId6"/>
          <a:stretch>
            <a:fillRect/>
          </a:stretch>
        </p:blipFill>
        <p:spPr>
          <a:xfrm>
            <a:off x="10748970" y="5993721"/>
            <a:ext cx="1380785" cy="366512"/>
          </a:xfrm>
          <a:prstGeom prst="rect">
            <a:avLst/>
          </a:prstGeom>
        </p:spPr>
      </p:pic>
    </p:spTree>
    <p:extLst>
      <p:ext uri="{BB962C8B-B14F-4D97-AF65-F5344CB8AC3E}">
        <p14:creationId xmlns:p14="http://schemas.microsoft.com/office/powerpoint/2010/main" val="3630590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88AA29-D966-744C-B58D-93DCE6A4BF69}"/>
              </a:ext>
            </a:extLst>
          </p:cNvPr>
          <p:cNvSpPr>
            <a:spLocks noGrp="1"/>
          </p:cNvSpPr>
          <p:nvPr>
            <p:ph type="body" sz="quarter" idx="10"/>
          </p:nvPr>
        </p:nvSpPr>
        <p:spPr>
          <a:xfrm>
            <a:off x="586390" y="1120676"/>
            <a:ext cx="11018520" cy="307777"/>
          </a:xfrm>
        </p:spPr>
        <p:txBody>
          <a:bodyPr/>
          <a:lstStyle/>
          <a:p>
            <a:pPr defTabSz="932563">
              <a:defRPr/>
            </a:pPr>
            <a:r>
              <a:rPr lang="en-US" sz="2000" dirty="0">
                <a:solidFill>
                  <a:schemeClr val="tx1"/>
                </a:solidFill>
                <a:latin typeface="Segoe UI Light"/>
              </a:rPr>
              <a:t>Comprehensive framework for the lifecycle of your project</a:t>
            </a:r>
          </a:p>
        </p:txBody>
      </p:sp>
      <p:sp>
        <p:nvSpPr>
          <p:cNvPr id="95" name="Rectangle 94">
            <a:extLst>
              <a:ext uri="{FF2B5EF4-FFF2-40B4-BE49-F238E27FC236}">
                <a16:creationId xmlns:a16="http://schemas.microsoft.com/office/drawing/2014/main" id="{C728B485-D8C0-4BAC-B86A-620BA31292E7}"/>
              </a:ext>
            </a:extLst>
          </p:cNvPr>
          <p:cNvSpPr/>
          <p:nvPr/>
        </p:nvSpPr>
        <p:spPr bwMode="auto">
          <a:xfrm>
            <a:off x="490122"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Author Dialogs</a:t>
            </a: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Design Cards</a:t>
            </a: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Visualize</a:t>
            </a:r>
          </a:p>
        </p:txBody>
      </p:sp>
      <p:sp>
        <p:nvSpPr>
          <p:cNvPr id="96" name="Rectangle 95">
            <a:extLst>
              <a:ext uri="{FF2B5EF4-FFF2-40B4-BE49-F238E27FC236}">
                <a16:creationId xmlns:a16="http://schemas.microsoft.com/office/drawing/2014/main" id="{3D1C3F34-A688-4F37-9D65-4C5A07481CDC}"/>
              </a:ext>
            </a:extLst>
          </p:cNvPr>
          <p:cNvSpPr/>
          <p:nvPr/>
        </p:nvSpPr>
        <p:spPr bwMode="auto">
          <a:xfrm>
            <a:off x="2390693"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US" sz="1470">
                <a:solidFill>
                  <a:srgbClr val="353535"/>
                </a:solidFill>
                <a:latin typeface="Segoe UI Semilight"/>
                <a:cs typeface="Segoe UI" pitchFamily="34" charset="0"/>
              </a:rPr>
              <a:t>Bot Builder SDK</a:t>
            </a:r>
          </a:p>
          <a:p>
            <a:pPr algn="ctr" defTabSz="932293" fontAlgn="base">
              <a:spcAft>
                <a:spcPct val="0"/>
              </a:spcAft>
              <a:defRPr/>
            </a:pPr>
            <a:endParaRPr lang="en-US" sz="1470">
              <a:solidFill>
                <a:srgbClr val="353535"/>
              </a:solidFill>
              <a:latin typeface="Segoe UI Semilight"/>
              <a:cs typeface="Segoe UI" pitchFamily="34" charset="0"/>
            </a:endParaRPr>
          </a:p>
          <a:p>
            <a:pPr algn="ctr" defTabSz="932293" fontAlgn="base">
              <a:spcAft>
                <a:spcPct val="0"/>
              </a:spcAft>
              <a:defRPr/>
            </a:pPr>
            <a:r>
              <a:rPr lang="en-US" sz="1470">
                <a:solidFill>
                  <a:srgbClr val="353535"/>
                </a:solidFill>
                <a:latin typeface="Segoe UI Semilight"/>
                <a:cs typeface="Segoe UI" pitchFamily="34" charset="0"/>
              </a:rPr>
              <a:t>Cognitive Services</a:t>
            </a:r>
          </a:p>
          <a:p>
            <a:pPr algn="ctr" defTabSz="932293" fontAlgn="base">
              <a:spcAft>
                <a:spcPct val="0"/>
              </a:spcAft>
              <a:defRPr/>
            </a:pPr>
            <a:endParaRPr lang="en-US" sz="1470">
              <a:solidFill>
                <a:srgbClr val="353535"/>
              </a:solidFill>
              <a:latin typeface="Segoe UI Semilight"/>
              <a:cs typeface="Segoe UI" pitchFamily="34" charset="0"/>
            </a:endParaRPr>
          </a:p>
          <a:p>
            <a:pPr algn="ctr" defTabSz="932293" fontAlgn="base">
              <a:spcAft>
                <a:spcPct val="0"/>
              </a:spcAft>
              <a:defRPr/>
            </a:pPr>
            <a:r>
              <a:rPr lang="en-US" sz="1470">
                <a:solidFill>
                  <a:srgbClr val="353535"/>
                </a:solidFill>
                <a:latin typeface="Segoe UI Semilight"/>
                <a:cs typeface="Segoe UI" pitchFamily="34" charset="0"/>
              </a:rPr>
              <a:t>Getting Started Templates</a:t>
            </a:r>
          </a:p>
        </p:txBody>
      </p:sp>
      <p:sp>
        <p:nvSpPr>
          <p:cNvPr id="97" name="Rectangle 96">
            <a:extLst>
              <a:ext uri="{FF2B5EF4-FFF2-40B4-BE49-F238E27FC236}">
                <a16:creationId xmlns:a16="http://schemas.microsoft.com/office/drawing/2014/main" id="{5220C39D-4BF2-46E5-9239-C4613CB93D2F}"/>
              </a:ext>
            </a:extLst>
          </p:cNvPr>
          <p:cNvSpPr/>
          <p:nvPr/>
        </p:nvSpPr>
        <p:spPr bwMode="auto">
          <a:xfrm>
            <a:off x="4291263"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GB" sz="1470">
                <a:solidFill>
                  <a:srgbClr val="353535"/>
                </a:solidFill>
                <a:latin typeface="Segoe UI Semilight"/>
                <a:cs typeface="Segoe UI" pitchFamily="34" charset="0"/>
              </a:rPr>
              <a:t>Emulator​</a:t>
            </a:r>
          </a:p>
          <a:p>
            <a:pPr algn="ctr" defTabSz="932293" fontAlgn="base">
              <a:spcBef>
                <a:spcPts val="600"/>
              </a:spcBef>
              <a:spcAft>
                <a:spcPct val="0"/>
              </a:spcAft>
              <a:defRPr/>
            </a:pPr>
            <a:endParaRPr lang="en-GB" sz="1470">
              <a:solidFill>
                <a:srgbClr val="353535"/>
              </a:solidFill>
              <a:latin typeface="Segoe UI Semilight"/>
              <a:cs typeface="Segoe UI" pitchFamily="34" charset="0"/>
            </a:endParaRPr>
          </a:p>
          <a:p>
            <a:pPr algn="ctr" defTabSz="932293" fontAlgn="base">
              <a:spcBef>
                <a:spcPts val="600"/>
              </a:spcBef>
              <a:spcAft>
                <a:spcPct val="0"/>
              </a:spcAft>
              <a:defRPr/>
            </a:pPr>
            <a:r>
              <a:rPr lang="en-GB" sz="1470">
                <a:solidFill>
                  <a:srgbClr val="353535"/>
                </a:solidFill>
                <a:latin typeface="Segoe UI Semilight"/>
                <a:cs typeface="Segoe UI" pitchFamily="34" charset="0"/>
              </a:rPr>
              <a:t>Application Insights</a:t>
            </a:r>
          </a:p>
          <a:p>
            <a:pPr algn="ctr" defTabSz="932293" fontAlgn="base">
              <a:spcBef>
                <a:spcPts val="600"/>
              </a:spcBef>
              <a:spcAft>
                <a:spcPct val="0"/>
              </a:spcAft>
              <a:defRPr/>
            </a:pPr>
            <a:endParaRPr lang="en-GB" sz="1470">
              <a:solidFill>
                <a:srgbClr val="353535"/>
              </a:solidFill>
              <a:latin typeface="Segoe UI Semilight"/>
              <a:cs typeface="Segoe UI" pitchFamily="34" charset="0"/>
            </a:endParaRPr>
          </a:p>
          <a:p>
            <a:pPr algn="ctr" defTabSz="932293" fontAlgn="base">
              <a:spcBef>
                <a:spcPts val="600"/>
              </a:spcBef>
              <a:spcAft>
                <a:spcPct val="0"/>
              </a:spcAft>
              <a:defRPr/>
            </a:pPr>
            <a:r>
              <a:rPr lang="en-GB" sz="1470">
                <a:solidFill>
                  <a:srgbClr val="353535"/>
                </a:solidFill>
                <a:latin typeface="Segoe UI Semilight"/>
                <a:cs typeface="Segoe UI" pitchFamily="34" charset="0"/>
              </a:rPr>
              <a:t>Conversation Transcripts</a:t>
            </a:r>
          </a:p>
        </p:txBody>
      </p:sp>
      <p:sp>
        <p:nvSpPr>
          <p:cNvPr id="98" name="Rectangle 97">
            <a:extLst>
              <a:ext uri="{FF2B5EF4-FFF2-40B4-BE49-F238E27FC236}">
                <a16:creationId xmlns:a16="http://schemas.microsoft.com/office/drawing/2014/main" id="{3C54BE7C-BA2A-4653-8AD7-076F3007BCCD}"/>
              </a:ext>
            </a:extLst>
          </p:cNvPr>
          <p:cNvSpPr/>
          <p:nvPr/>
        </p:nvSpPr>
        <p:spPr bwMode="auto">
          <a:xfrm>
            <a:off x="6191833"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s-ES" sz="1470">
                <a:solidFill>
                  <a:srgbClr val="353535"/>
                </a:solidFill>
                <a:latin typeface="Segoe UI Semilight"/>
                <a:ea typeface="Segoe UI" pitchFamily="34" charset="0"/>
                <a:cs typeface="Segoe UI" pitchFamily="34" charset="0"/>
              </a:rPr>
              <a:t>DevOps Tools</a:t>
            </a:r>
          </a:p>
          <a:p>
            <a:pPr algn="ctr" defTabSz="932293" fontAlgn="base">
              <a:spcBef>
                <a:spcPts val="600"/>
              </a:spcBef>
              <a:spcAft>
                <a:spcPct val="0"/>
              </a:spcAft>
              <a:defRPr/>
            </a:pPr>
            <a:endParaRPr lang="es-E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s-ES" sz="1470">
                <a:solidFill>
                  <a:srgbClr val="353535"/>
                </a:solidFill>
                <a:latin typeface="Segoe UI Semilight"/>
                <a:ea typeface="Segoe UI" pitchFamily="34" charset="0"/>
                <a:cs typeface="Segoe UI" pitchFamily="34" charset="0"/>
              </a:rPr>
              <a:t>Azure</a:t>
            </a:r>
          </a:p>
          <a:p>
            <a:pPr algn="ctr" defTabSz="932293" fontAlgn="base">
              <a:spcBef>
                <a:spcPts val="600"/>
              </a:spcBef>
              <a:spcAft>
                <a:spcPct val="0"/>
              </a:spcAft>
              <a:defRPr/>
            </a:pPr>
            <a:endParaRPr lang="es-E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s-ES" sz="1470">
                <a:solidFill>
                  <a:srgbClr val="353535"/>
                </a:solidFill>
                <a:latin typeface="Segoe UI Semilight"/>
                <a:ea typeface="Segoe UI" pitchFamily="34" charset="0"/>
                <a:cs typeface="Segoe UI" pitchFamily="34" charset="0"/>
              </a:rPr>
              <a:t>BYO Web Host</a:t>
            </a:r>
          </a:p>
          <a:p>
            <a:pPr algn="ctr" defTabSz="932293" fontAlgn="base">
              <a:spcBef>
                <a:spcPts val="600"/>
              </a:spcBef>
              <a:spcAft>
                <a:spcPct val="0"/>
              </a:spcAft>
              <a:defRPr/>
            </a:pPr>
            <a:endParaRPr lang="es-ES" sz="1470">
              <a:solidFill>
                <a:srgbClr val="353535"/>
              </a:solidFill>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DB3FB3FC-D1FA-4502-9F06-B1CA5ED1B8D1}"/>
              </a:ext>
            </a:extLst>
          </p:cNvPr>
          <p:cNvSpPr/>
          <p:nvPr/>
        </p:nvSpPr>
        <p:spPr bwMode="auto">
          <a:xfrm>
            <a:off x="8092404"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GB" sz="1470" err="1">
                <a:solidFill>
                  <a:srgbClr val="353535"/>
                </a:solidFill>
                <a:latin typeface="Segoe UI Semilight"/>
                <a:ea typeface="Segoe UI" pitchFamily="34" charset="0"/>
                <a:cs typeface="Segoe UI" pitchFamily="34" charset="0"/>
              </a:rPr>
              <a:t>WebChat</a:t>
            </a:r>
            <a:endParaRPr lang="en-GB"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n-GB" sz="1470">
                <a:solidFill>
                  <a:srgbClr val="353535"/>
                </a:solidFill>
                <a:latin typeface="Segoe UI Semilight"/>
                <a:ea typeface="Segoe UI" pitchFamily="34" charset="0"/>
                <a:cs typeface="Segoe UI" pitchFamily="34" charset="0"/>
              </a:rPr>
              <a:t>Cortana</a:t>
            </a:r>
          </a:p>
          <a:p>
            <a:pPr algn="ctr" defTabSz="932293" fontAlgn="base">
              <a:spcBef>
                <a:spcPts val="600"/>
              </a:spcBef>
              <a:spcAft>
                <a:spcPct val="0"/>
              </a:spcAft>
              <a:defRPr/>
            </a:pPr>
            <a:r>
              <a:rPr lang="en-GB" sz="1470">
                <a:solidFill>
                  <a:srgbClr val="353535"/>
                </a:solidFill>
                <a:latin typeface="Segoe UI Semilight"/>
                <a:ea typeface="Segoe UI" pitchFamily="34" charset="0"/>
                <a:cs typeface="Segoe UI" pitchFamily="34" charset="0"/>
              </a:rPr>
              <a:t>Skype, FB</a:t>
            </a:r>
          </a:p>
          <a:p>
            <a:pPr algn="ctr" defTabSz="932293" fontAlgn="base">
              <a:spcBef>
                <a:spcPts val="600"/>
              </a:spcBef>
              <a:spcAft>
                <a:spcPct val="0"/>
              </a:spcAft>
              <a:defRPr/>
            </a:pPr>
            <a:r>
              <a:rPr lang="en-GB" sz="1470">
                <a:solidFill>
                  <a:srgbClr val="353535"/>
                </a:solidFill>
                <a:latin typeface="Segoe UI Semilight"/>
                <a:ea typeface="Segoe UI" pitchFamily="34" charset="0"/>
                <a:cs typeface="Segoe UI" pitchFamily="34" charset="0"/>
              </a:rPr>
              <a:t>+</a:t>
            </a:r>
          </a:p>
          <a:p>
            <a:pPr algn="ctr" defTabSz="932293" fontAlgn="base">
              <a:spcBef>
                <a:spcPts val="600"/>
              </a:spcBef>
              <a:spcAft>
                <a:spcPct val="0"/>
              </a:spcAft>
              <a:defRPr/>
            </a:pPr>
            <a:r>
              <a:rPr lang="en-GB" sz="1470">
                <a:solidFill>
                  <a:srgbClr val="353535"/>
                </a:solidFill>
                <a:latin typeface="Segoe UI Semilight"/>
                <a:ea typeface="Segoe UI" pitchFamily="34" charset="0"/>
                <a:cs typeface="Segoe UI" pitchFamily="34" charset="0"/>
              </a:rPr>
              <a:t>Custom (</a:t>
            </a:r>
            <a:r>
              <a:rPr lang="en-GB" sz="1470" err="1">
                <a:solidFill>
                  <a:srgbClr val="353535"/>
                </a:solidFill>
                <a:latin typeface="Segoe UI Semilight"/>
                <a:ea typeface="Segoe UI" pitchFamily="34" charset="0"/>
                <a:cs typeface="Segoe UI" pitchFamily="34" charset="0"/>
              </a:rPr>
              <a:t>DirectLine</a:t>
            </a:r>
            <a:r>
              <a:rPr lang="en-GB" sz="1470">
                <a:solidFill>
                  <a:srgbClr val="353535"/>
                </a:solidFill>
                <a:latin typeface="Segoe UI Semilight"/>
                <a:ea typeface="Segoe UI" pitchFamily="34" charset="0"/>
                <a:cs typeface="Segoe UI" pitchFamily="34" charset="0"/>
              </a:rPr>
              <a:t>)</a:t>
            </a:r>
          </a:p>
        </p:txBody>
      </p:sp>
      <p:sp>
        <p:nvSpPr>
          <p:cNvPr id="100" name="Rectangle 99">
            <a:extLst>
              <a:ext uri="{FF2B5EF4-FFF2-40B4-BE49-F238E27FC236}">
                <a16:creationId xmlns:a16="http://schemas.microsoft.com/office/drawing/2014/main" id="{BD613ACE-7E3F-4166-87D1-91BBC5218E23}"/>
              </a:ext>
            </a:extLst>
          </p:cNvPr>
          <p:cNvSpPr/>
          <p:nvPr/>
        </p:nvSpPr>
        <p:spPr bwMode="auto">
          <a:xfrm>
            <a:off x="9992970"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Application Insights</a:t>
            </a: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LUIS</a:t>
            </a:r>
            <a:br>
              <a:rPr lang="en-US" sz="1470">
                <a:solidFill>
                  <a:srgbClr val="353535"/>
                </a:solidFill>
                <a:latin typeface="Segoe UI Semilight"/>
                <a:ea typeface="Segoe UI" pitchFamily="34" charset="0"/>
                <a:cs typeface="Segoe UI" pitchFamily="34" charset="0"/>
              </a:rPr>
            </a:br>
            <a:r>
              <a:rPr lang="en-US" sz="1470">
                <a:solidFill>
                  <a:srgbClr val="353535"/>
                </a:solidFill>
                <a:latin typeface="Segoe UI Semilight"/>
                <a:ea typeface="Segoe UI" pitchFamily="34" charset="0"/>
                <a:cs typeface="Segoe UI" pitchFamily="34" charset="0"/>
              </a:rPr>
              <a:t>Suggestions</a:t>
            </a: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6B3E5C0A-A294-4193-B08B-6FE3691291B3}"/>
              </a:ext>
            </a:extLst>
          </p:cNvPr>
          <p:cNvCxnSpPr>
            <a:cxnSpLocks/>
          </p:cNvCxnSpPr>
          <p:nvPr/>
        </p:nvCxnSpPr>
        <p:spPr>
          <a:xfrm>
            <a:off x="4214106"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1D93893-B24D-4000-B180-2F8BD78900A9}"/>
              </a:ext>
            </a:extLst>
          </p:cNvPr>
          <p:cNvCxnSpPr>
            <a:cxnSpLocks/>
          </p:cNvCxnSpPr>
          <p:nvPr/>
        </p:nvCxnSpPr>
        <p:spPr>
          <a:xfrm>
            <a:off x="2313535"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E614DB-8E5C-476A-9091-7A50C909DD78}"/>
              </a:ext>
            </a:extLst>
          </p:cNvPr>
          <p:cNvCxnSpPr>
            <a:cxnSpLocks/>
          </p:cNvCxnSpPr>
          <p:nvPr/>
        </p:nvCxnSpPr>
        <p:spPr>
          <a:xfrm>
            <a:off x="6114676"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06162D2-DB82-4365-94EF-38D7CDBFC3E6}"/>
              </a:ext>
            </a:extLst>
          </p:cNvPr>
          <p:cNvCxnSpPr>
            <a:cxnSpLocks/>
          </p:cNvCxnSpPr>
          <p:nvPr/>
        </p:nvCxnSpPr>
        <p:spPr>
          <a:xfrm>
            <a:off x="8015247"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B4049EF-C56C-45B4-BFF0-2793FDE78458}"/>
              </a:ext>
            </a:extLst>
          </p:cNvPr>
          <p:cNvCxnSpPr>
            <a:cxnSpLocks/>
          </p:cNvCxnSpPr>
          <p:nvPr/>
        </p:nvCxnSpPr>
        <p:spPr>
          <a:xfrm>
            <a:off x="9915817"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151E84-0EC4-8F46-8AC3-A3E88463E7AE}"/>
              </a:ext>
            </a:extLst>
          </p:cNvPr>
          <p:cNvSpPr/>
          <p:nvPr/>
        </p:nvSpPr>
        <p:spPr bwMode="auto">
          <a:xfrm>
            <a:off x="542189"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dirty="0">
                <a:solidFill>
                  <a:schemeClr val="accent1"/>
                </a:solidFill>
                <a:latin typeface="Segoe UI Semibold" panose="020B0702040204020203" pitchFamily="34" charset="0"/>
                <a:ea typeface="Segoe UI" pitchFamily="34" charset="0"/>
                <a:cs typeface="Segoe UI Semibold" panose="020B0702040204020203" pitchFamily="34" charset="0"/>
              </a:rPr>
              <a:t>Plan</a:t>
            </a:r>
          </a:p>
        </p:txBody>
      </p:sp>
      <p:sp>
        <p:nvSpPr>
          <p:cNvPr id="127" name="Rectangle 126">
            <a:extLst>
              <a:ext uri="{FF2B5EF4-FFF2-40B4-BE49-F238E27FC236}">
                <a16:creationId xmlns:a16="http://schemas.microsoft.com/office/drawing/2014/main" id="{AD5C2AC2-CE32-9844-AF19-D07AF5BA53A8}"/>
              </a:ext>
            </a:extLst>
          </p:cNvPr>
          <p:cNvSpPr/>
          <p:nvPr/>
        </p:nvSpPr>
        <p:spPr bwMode="auto">
          <a:xfrm>
            <a:off x="2431687"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Build</a:t>
            </a:r>
          </a:p>
        </p:txBody>
      </p:sp>
      <p:sp>
        <p:nvSpPr>
          <p:cNvPr id="128" name="Rectangle 127">
            <a:extLst>
              <a:ext uri="{FF2B5EF4-FFF2-40B4-BE49-F238E27FC236}">
                <a16:creationId xmlns:a16="http://schemas.microsoft.com/office/drawing/2014/main" id="{947D314B-9C3D-CB49-8031-8C614E47194A}"/>
              </a:ext>
            </a:extLst>
          </p:cNvPr>
          <p:cNvSpPr/>
          <p:nvPr/>
        </p:nvSpPr>
        <p:spPr bwMode="auto">
          <a:xfrm>
            <a:off x="4321185"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Test</a:t>
            </a:r>
          </a:p>
        </p:txBody>
      </p:sp>
      <p:sp>
        <p:nvSpPr>
          <p:cNvPr id="129" name="Rectangle 128">
            <a:extLst>
              <a:ext uri="{FF2B5EF4-FFF2-40B4-BE49-F238E27FC236}">
                <a16:creationId xmlns:a16="http://schemas.microsoft.com/office/drawing/2014/main" id="{7998FED8-AF5A-6A42-A7D5-4C28027A1DDC}"/>
              </a:ext>
            </a:extLst>
          </p:cNvPr>
          <p:cNvSpPr/>
          <p:nvPr/>
        </p:nvSpPr>
        <p:spPr bwMode="auto">
          <a:xfrm>
            <a:off x="6210683"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Publish</a:t>
            </a:r>
          </a:p>
        </p:txBody>
      </p:sp>
      <p:sp>
        <p:nvSpPr>
          <p:cNvPr id="130" name="Rectangle 129">
            <a:extLst>
              <a:ext uri="{FF2B5EF4-FFF2-40B4-BE49-F238E27FC236}">
                <a16:creationId xmlns:a16="http://schemas.microsoft.com/office/drawing/2014/main" id="{D2B4E874-6CC4-3C4A-9EC2-A87A2E797CD5}"/>
              </a:ext>
            </a:extLst>
          </p:cNvPr>
          <p:cNvSpPr/>
          <p:nvPr/>
        </p:nvSpPr>
        <p:spPr bwMode="auto">
          <a:xfrm>
            <a:off x="8100181"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Connect</a:t>
            </a:r>
          </a:p>
        </p:txBody>
      </p:sp>
      <p:sp>
        <p:nvSpPr>
          <p:cNvPr id="131" name="Rectangle 130">
            <a:extLst>
              <a:ext uri="{FF2B5EF4-FFF2-40B4-BE49-F238E27FC236}">
                <a16:creationId xmlns:a16="http://schemas.microsoft.com/office/drawing/2014/main" id="{09FC5AA7-6DF7-5B47-A1D0-A19B7767F382}"/>
              </a:ext>
            </a:extLst>
          </p:cNvPr>
          <p:cNvSpPr/>
          <p:nvPr/>
        </p:nvSpPr>
        <p:spPr bwMode="auto">
          <a:xfrm>
            <a:off x="9989677"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Evaluate</a:t>
            </a:r>
          </a:p>
        </p:txBody>
      </p:sp>
      <p:pic>
        <p:nvPicPr>
          <p:cNvPr id="132" name="Picture 131">
            <a:extLst>
              <a:ext uri="{FF2B5EF4-FFF2-40B4-BE49-F238E27FC236}">
                <a16:creationId xmlns:a16="http://schemas.microsoft.com/office/drawing/2014/main" id="{CA99730C-0887-C040-866F-9B286B8930D0}"/>
              </a:ext>
            </a:extLst>
          </p:cNvPr>
          <p:cNvPicPr>
            <a:picLocks noChangeAspect="1"/>
          </p:cNvPicPr>
          <p:nvPr/>
        </p:nvPicPr>
        <p:blipFill>
          <a:blip r:embed="rId3"/>
          <a:stretch>
            <a:fillRect/>
          </a:stretch>
        </p:blipFill>
        <p:spPr>
          <a:xfrm>
            <a:off x="1132335" y="1922930"/>
            <a:ext cx="10058400" cy="1190445"/>
          </a:xfrm>
          <a:prstGeom prst="rect">
            <a:avLst/>
          </a:prstGeom>
        </p:spPr>
      </p:pic>
      <p:sp>
        <p:nvSpPr>
          <p:cNvPr id="5" name="Title 4">
            <a:extLst>
              <a:ext uri="{FF2B5EF4-FFF2-40B4-BE49-F238E27FC236}">
                <a16:creationId xmlns:a16="http://schemas.microsoft.com/office/drawing/2014/main" id="{A94490D9-EDCC-874E-A5CA-3240EBC57337}"/>
              </a:ext>
            </a:extLst>
          </p:cNvPr>
          <p:cNvSpPr>
            <a:spLocks noGrp="1"/>
          </p:cNvSpPr>
          <p:nvPr>
            <p:ph type="title"/>
          </p:nvPr>
        </p:nvSpPr>
        <p:spPr/>
        <p:txBody>
          <a:bodyPr/>
          <a:lstStyle/>
          <a:p>
            <a:r>
              <a:rPr lang="en-US" dirty="0">
                <a:solidFill>
                  <a:schemeClr val="tx1"/>
                </a:solidFill>
              </a:rPr>
              <a:t>The Lifecycle of your Project</a:t>
            </a:r>
          </a:p>
        </p:txBody>
      </p:sp>
      <p:grpSp>
        <p:nvGrpSpPr>
          <p:cNvPr id="30" name="Group 29">
            <a:extLst>
              <a:ext uri="{FF2B5EF4-FFF2-40B4-BE49-F238E27FC236}">
                <a16:creationId xmlns:a16="http://schemas.microsoft.com/office/drawing/2014/main" id="{7D98869F-EAB4-C34A-8F14-407C1CDD76D5}"/>
              </a:ext>
            </a:extLst>
          </p:cNvPr>
          <p:cNvGrpSpPr/>
          <p:nvPr/>
        </p:nvGrpSpPr>
        <p:grpSpPr>
          <a:xfrm>
            <a:off x="8234743" y="6212371"/>
            <a:ext cx="1461578" cy="253898"/>
            <a:chOff x="8083579" y="7610757"/>
            <a:chExt cx="2105518" cy="365760"/>
          </a:xfrm>
        </p:grpSpPr>
        <p:sp>
          <p:nvSpPr>
            <p:cNvPr id="31" name="car_3" title="Icon of a car with signal lines on top">
              <a:extLst>
                <a:ext uri="{FF2B5EF4-FFF2-40B4-BE49-F238E27FC236}">
                  <a16:creationId xmlns:a16="http://schemas.microsoft.com/office/drawing/2014/main" id="{57D017E5-FAD3-1345-A15D-D5EB60B5CD2F}"/>
                </a:ext>
              </a:extLst>
            </p:cNvPr>
            <p:cNvSpPr>
              <a:spLocks noChangeAspect="1" noEditPoints="1"/>
            </p:cNvSpPr>
            <p:nvPr/>
          </p:nvSpPr>
          <p:spPr bwMode="auto">
            <a:xfrm>
              <a:off x="8083579" y="7610757"/>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32" name="Laptop_E770" title="Icon of a laptop">
              <a:extLst>
                <a:ext uri="{FF2B5EF4-FFF2-40B4-BE49-F238E27FC236}">
                  <a16:creationId xmlns:a16="http://schemas.microsoft.com/office/drawing/2014/main" id="{4F17EEA8-C479-524F-B385-C943DDAD3B9A}"/>
                </a:ext>
              </a:extLst>
            </p:cNvPr>
            <p:cNvSpPr>
              <a:spLocks noChangeAspect="1" noEditPoints="1"/>
            </p:cNvSpPr>
            <p:nvPr/>
          </p:nvSpPr>
          <p:spPr bwMode="auto">
            <a:xfrm>
              <a:off x="9335894" y="7641098"/>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lumMod val="75000"/>
                  </a:schemeClr>
                </a:solidFill>
              </a:endParaRPr>
            </a:p>
          </p:txBody>
        </p:sp>
        <p:sp>
          <p:nvSpPr>
            <p:cNvPr id="33" name="CellPhone_E8EA" title="Icon of a cellphone">
              <a:extLst>
                <a:ext uri="{FF2B5EF4-FFF2-40B4-BE49-F238E27FC236}">
                  <a16:creationId xmlns:a16="http://schemas.microsoft.com/office/drawing/2014/main" id="{99C8CAFF-7BF9-924C-8FC2-3F914A052417}"/>
                </a:ext>
              </a:extLst>
            </p:cNvPr>
            <p:cNvSpPr>
              <a:spLocks noChangeAspect="1" noEditPoints="1"/>
            </p:cNvSpPr>
            <p:nvPr/>
          </p:nvSpPr>
          <p:spPr bwMode="auto">
            <a:xfrm>
              <a:off x="9969605" y="7610757"/>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lumMod val="75000"/>
                  </a:schemeClr>
                </a:solidFill>
                <a:effectLst/>
                <a:uLnTx/>
                <a:uFillTx/>
                <a:latin typeface="Segoe UI"/>
              </a:endParaRPr>
            </a:p>
          </p:txBody>
        </p:sp>
        <p:sp>
          <p:nvSpPr>
            <p:cNvPr id="34" name="house" title="Icon of a house">
              <a:extLst>
                <a:ext uri="{FF2B5EF4-FFF2-40B4-BE49-F238E27FC236}">
                  <a16:creationId xmlns:a16="http://schemas.microsoft.com/office/drawing/2014/main" id="{8C0DE906-F267-764E-9746-488A02624DBE}"/>
                </a:ext>
              </a:extLst>
            </p:cNvPr>
            <p:cNvSpPr>
              <a:spLocks noChangeAspect="1" noEditPoints="1"/>
            </p:cNvSpPr>
            <p:nvPr/>
          </p:nvSpPr>
          <p:spPr bwMode="auto">
            <a:xfrm>
              <a:off x="8747073" y="7610757"/>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lumMod val="75000"/>
                  </a:schemeClr>
                </a:solidFill>
              </a:endParaRPr>
            </a:p>
          </p:txBody>
        </p:sp>
      </p:grpSp>
    </p:spTree>
    <p:extLst>
      <p:ext uri="{BB962C8B-B14F-4D97-AF65-F5344CB8AC3E}">
        <p14:creationId xmlns:p14="http://schemas.microsoft.com/office/powerpoint/2010/main" val="3949877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3851-4DE9-403B-84A3-403F8F6AE581}"/>
              </a:ext>
            </a:extLst>
          </p:cNvPr>
          <p:cNvSpPr>
            <a:spLocks noGrp="1"/>
          </p:cNvSpPr>
          <p:nvPr>
            <p:ph type="title"/>
          </p:nvPr>
        </p:nvSpPr>
        <p:spPr>
          <a:xfrm>
            <a:off x="588263" y="457200"/>
            <a:ext cx="11018520" cy="1107996"/>
          </a:xfrm>
        </p:spPr>
        <p:txBody>
          <a:bodyPr/>
          <a:lstStyle/>
          <a:p>
            <a:r>
              <a:rPr lang="en-US" dirty="0"/>
              <a:t>Community Driven </a:t>
            </a:r>
            <a:br>
              <a:rPr lang="en-US" dirty="0"/>
            </a:br>
            <a:r>
              <a:rPr lang="en-US" dirty="0"/>
              <a:t>Bot Extensions</a:t>
            </a:r>
          </a:p>
        </p:txBody>
      </p:sp>
      <p:sp>
        <p:nvSpPr>
          <p:cNvPr id="3" name="TextBox 2">
            <a:extLst>
              <a:ext uri="{FF2B5EF4-FFF2-40B4-BE49-F238E27FC236}">
                <a16:creationId xmlns:a16="http://schemas.microsoft.com/office/drawing/2014/main" id="{9CFB3AA3-F91F-4EED-A850-3C142AF57674}"/>
              </a:ext>
            </a:extLst>
          </p:cNvPr>
          <p:cNvSpPr txBox="1"/>
          <p:nvPr/>
        </p:nvSpPr>
        <p:spPr>
          <a:xfrm>
            <a:off x="593559" y="1673726"/>
            <a:ext cx="5858042" cy="3355277"/>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hlinkClick r:id="rId2">
                  <a:extLst>
                    <a:ext uri="{A12FA001-AC4F-418D-AE19-62706E023703}">
                      <ahyp:hlinkClr xmlns:ahyp="http://schemas.microsoft.com/office/drawing/2018/hyperlinkcolor" val="tx"/>
                    </a:ext>
                  </a:extLst>
                </a:hlinkClick>
              </a:rPr>
              <a:t>https://github.com/BotBuilderCommunity</a:t>
            </a:r>
            <a:r>
              <a:rPr lang="en-US" dirty="0">
                <a:solidFill>
                  <a:schemeClr val="accent1"/>
                </a:solidFill>
              </a:rPr>
              <a: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Extending the core Bot Framework SDKs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Middleware, dialogs, helper </a:t>
            </a:r>
          </a:p>
          <a:p>
            <a:pPr>
              <a:lnSpc>
                <a:spcPct val="90000"/>
              </a:lnSpc>
              <a:spcAft>
                <a:spcPts val="600"/>
              </a:spcAft>
            </a:pP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Gary Pretty (https://github.com/garypretty) </a:t>
            </a:r>
          </a:p>
          <a:p>
            <a:pPr>
              <a:lnSpc>
                <a:spcPct val="90000"/>
              </a:lnSpc>
              <a:spcAft>
                <a:spcPts val="600"/>
              </a:spcAft>
            </a:pPr>
            <a:r>
              <a:rPr lang="en-US" dirty="0">
                <a:gradFill>
                  <a:gsLst>
                    <a:gs pos="2917">
                      <a:schemeClr val="tx1"/>
                    </a:gs>
                    <a:gs pos="30000">
                      <a:schemeClr val="tx1"/>
                    </a:gs>
                  </a:gsLst>
                  <a:lin ang="5400000" scaled="0"/>
                </a:gradFill>
              </a:rPr>
              <a:t>James Mann (https://github.com/jamesemann)</a:t>
            </a:r>
          </a:p>
          <a:p>
            <a:pPr>
              <a:lnSpc>
                <a:spcPct val="90000"/>
              </a:lnSpc>
              <a:spcAft>
                <a:spcPts val="600"/>
              </a:spcAft>
            </a:pPr>
            <a:r>
              <a:rPr lang="en-US" dirty="0">
                <a:gradFill>
                  <a:gsLst>
                    <a:gs pos="2917">
                      <a:schemeClr val="tx1"/>
                    </a:gs>
                    <a:gs pos="30000">
                      <a:schemeClr val="tx1"/>
                    </a:gs>
                  </a:gsLst>
                  <a:lin ang="5400000" scaled="0"/>
                </a:gradFill>
              </a:rPr>
              <a:t>Arafat </a:t>
            </a:r>
            <a:r>
              <a:rPr lang="en-US" dirty="0" err="1">
                <a:gradFill>
                  <a:gsLst>
                    <a:gs pos="2917">
                      <a:schemeClr val="tx1"/>
                    </a:gs>
                    <a:gs pos="30000">
                      <a:schemeClr val="tx1"/>
                    </a:gs>
                  </a:gsLst>
                  <a:lin ang="5400000" scaled="0"/>
                </a:gradFill>
              </a:rPr>
              <a:t>Tehsin</a:t>
            </a:r>
            <a:r>
              <a:rPr lang="en-US" dirty="0">
                <a:gradFill>
                  <a:gsLst>
                    <a:gs pos="2917">
                      <a:schemeClr val="tx1"/>
                    </a:gs>
                    <a:gs pos="30000">
                      <a:schemeClr val="tx1"/>
                    </a:gs>
                  </a:gsLst>
                  <a:lin ang="5400000" scaled="0"/>
                </a:gradFill>
              </a:rPr>
              <a:t> (https://github.com/arafattehsin)</a:t>
            </a:r>
          </a:p>
          <a:p>
            <a:pPr>
              <a:lnSpc>
                <a:spcPct val="90000"/>
              </a:lnSpc>
              <a:spcAft>
                <a:spcPts val="600"/>
              </a:spcAft>
            </a:pPr>
            <a:r>
              <a:rPr lang="en-US" dirty="0">
                <a:gradFill>
                  <a:gsLst>
                    <a:gs pos="2917">
                      <a:schemeClr val="tx1"/>
                    </a:gs>
                    <a:gs pos="30000">
                      <a:schemeClr val="tx1"/>
                    </a:gs>
                  </a:gsLst>
                  <a:lin ang="5400000" scaled="0"/>
                </a:gradFill>
              </a:rPr>
              <a:t>Michael </a:t>
            </a:r>
            <a:r>
              <a:rPr lang="en-US" dirty="0" err="1">
                <a:gradFill>
                  <a:gsLst>
                    <a:gs pos="2917">
                      <a:schemeClr val="tx1"/>
                    </a:gs>
                    <a:gs pos="30000">
                      <a:schemeClr val="tx1"/>
                    </a:gs>
                  </a:gsLst>
                  <a:lin ang="5400000" scaled="0"/>
                </a:gradFill>
              </a:rPr>
              <a:t>Szul</a:t>
            </a:r>
            <a:r>
              <a:rPr lang="en-US" dirty="0">
                <a:gradFill>
                  <a:gsLst>
                    <a:gs pos="2917">
                      <a:schemeClr val="tx1"/>
                    </a:gs>
                    <a:gs pos="30000">
                      <a:schemeClr val="tx1"/>
                    </a:gs>
                  </a:gsLst>
                  <a:lin ang="5400000" scaled="0"/>
                </a:gradFill>
              </a:rPr>
              <a:t> (https://github.com/szul)</a:t>
            </a:r>
          </a:p>
          <a:p>
            <a:pPr>
              <a:lnSpc>
                <a:spcPct val="90000"/>
              </a:lnSpc>
              <a:spcAft>
                <a:spcPts val="600"/>
              </a:spcAft>
            </a:pPr>
            <a:r>
              <a:rPr lang="en-US" dirty="0">
                <a:gradFill>
                  <a:gsLst>
                    <a:gs pos="2917">
                      <a:schemeClr val="tx1"/>
                    </a:gs>
                    <a:gs pos="30000">
                      <a:schemeClr val="tx1"/>
                    </a:gs>
                  </a:gsLst>
                  <a:lin ang="5400000" scaled="0"/>
                </a:gradFill>
              </a:rPr>
              <a:t>Stephan Bisser (https://github.com/cloudguy-pro)</a:t>
            </a:r>
          </a:p>
        </p:txBody>
      </p:sp>
      <p:pic>
        <p:nvPicPr>
          <p:cNvPr id="4" name="Picture 3">
            <a:extLst>
              <a:ext uri="{FF2B5EF4-FFF2-40B4-BE49-F238E27FC236}">
                <a16:creationId xmlns:a16="http://schemas.microsoft.com/office/drawing/2014/main" id="{DFA3E9BB-BAF4-448B-A7EA-D957AABA0F1B}"/>
              </a:ext>
            </a:extLst>
          </p:cNvPr>
          <p:cNvPicPr>
            <a:picLocks noChangeAspect="1"/>
          </p:cNvPicPr>
          <p:nvPr/>
        </p:nvPicPr>
        <p:blipFill>
          <a:blip r:embed="rId3"/>
          <a:stretch>
            <a:fillRect/>
          </a:stretch>
        </p:blipFill>
        <p:spPr>
          <a:xfrm>
            <a:off x="6099847" y="457200"/>
            <a:ext cx="5499538" cy="59436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1E9F95F-94BA-4B1D-883D-D429B42E50A2}"/>
              </a:ext>
            </a:extLst>
          </p:cNvPr>
          <p:cNvPicPr>
            <a:picLocks noChangeAspect="1"/>
          </p:cNvPicPr>
          <p:nvPr/>
        </p:nvPicPr>
        <p:blipFill>
          <a:blip r:embed="rId4"/>
          <a:stretch>
            <a:fillRect/>
          </a:stretch>
        </p:blipFill>
        <p:spPr>
          <a:xfrm>
            <a:off x="7467600" y="2371724"/>
            <a:ext cx="4967088" cy="3590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7171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6659-6E37-4069-8972-3DEB205BF626}"/>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BF8D1F59-36BE-4FF0-AF02-E7BCC478299B}"/>
              </a:ext>
            </a:extLst>
          </p:cNvPr>
          <p:cNvSpPr>
            <a:spLocks noGrp="1"/>
          </p:cNvSpPr>
          <p:nvPr>
            <p:ph type="body" sz="quarter" idx="10"/>
          </p:nvPr>
        </p:nvSpPr>
        <p:spPr/>
        <p:txBody>
          <a:bodyPr/>
          <a:lstStyle/>
          <a:p>
            <a:endParaRPr lang="en-AT" dirty="0"/>
          </a:p>
        </p:txBody>
      </p:sp>
      <p:pic>
        <p:nvPicPr>
          <p:cNvPr id="5" name="Picture 4" descr="A picture containing map, text&#10;&#10;Description automatically generated">
            <a:extLst>
              <a:ext uri="{FF2B5EF4-FFF2-40B4-BE49-F238E27FC236}">
                <a16:creationId xmlns:a16="http://schemas.microsoft.com/office/drawing/2014/main" id="{EC629079-057C-4BFF-82D8-6212788921B4}"/>
              </a:ext>
            </a:extLst>
          </p:cNvPr>
          <p:cNvPicPr>
            <a:picLocks noChangeAspect="1"/>
          </p:cNvPicPr>
          <p:nvPr/>
        </p:nvPicPr>
        <p:blipFill>
          <a:blip r:embed="rId2"/>
          <a:stretch>
            <a:fillRect/>
          </a:stretch>
        </p:blipFill>
        <p:spPr>
          <a:xfrm>
            <a:off x="0" y="701309"/>
            <a:ext cx="12192000" cy="5455381"/>
          </a:xfrm>
          <a:prstGeom prst="rect">
            <a:avLst/>
          </a:prstGeom>
        </p:spPr>
      </p:pic>
    </p:spTree>
    <p:extLst>
      <p:ext uri="{BB962C8B-B14F-4D97-AF65-F5344CB8AC3E}">
        <p14:creationId xmlns:p14="http://schemas.microsoft.com/office/powerpoint/2010/main" val="38561396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C6FE9-784A-46D3-9A8E-2E85EA19773D}"/>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FBD2AD70-9671-4179-A985-E45B2B3A62B1}"/>
              </a:ext>
            </a:extLst>
          </p:cNvPr>
          <p:cNvSpPr>
            <a:spLocks noGrp="1"/>
          </p:cNvSpPr>
          <p:nvPr>
            <p:ph type="body" sz="quarter" idx="10"/>
          </p:nvPr>
        </p:nvSpPr>
        <p:spPr/>
        <p:txBody>
          <a:bodyPr/>
          <a:lstStyle/>
          <a:p>
            <a:endParaRPr lang="en-AT"/>
          </a:p>
        </p:txBody>
      </p:sp>
      <p:pic>
        <p:nvPicPr>
          <p:cNvPr id="5" name="Picture 4" descr="A close up of a sign&#10;&#10;Description automatically generated">
            <a:extLst>
              <a:ext uri="{FF2B5EF4-FFF2-40B4-BE49-F238E27FC236}">
                <a16:creationId xmlns:a16="http://schemas.microsoft.com/office/drawing/2014/main" id="{F099C35D-E7F4-4601-9AEE-CECE1402CC5D}"/>
              </a:ext>
            </a:extLst>
          </p:cNvPr>
          <p:cNvPicPr>
            <a:picLocks noChangeAspect="1"/>
          </p:cNvPicPr>
          <p:nvPr/>
        </p:nvPicPr>
        <p:blipFill>
          <a:blip r:embed="rId2"/>
          <a:stretch>
            <a:fillRect/>
          </a:stretch>
        </p:blipFill>
        <p:spPr>
          <a:xfrm>
            <a:off x="20841" y="837526"/>
            <a:ext cx="12150318" cy="5240520"/>
          </a:xfrm>
          <a:prstGeom prst="rect">
            <a:avLst/>
          </a:prstGeom>
        </p:spPr>
      </p:pic>
    </p:spTree>
    <p:extLst>
      <p:ext uri="{BB962C8B-B14F-4D97-AF65-F5344CB8AC3E}">
        <p14:creationId xmlns:p14="http://schemas.microsoft.com/office/powerpoint/2010/main" val="39412896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A4638D-D9CA-44B6-A7F6-B57DB4804BAD}"/>
              </a:ext>
            </a:extLst>
          </p:cNvPr>
          <p:cNvCxnSpPr>
            <a:cxnSpLocks/>
            <a:stCxn id="40" idx="5"/>
          </p:cNvCxnSpPr>
          <p:nvPr/>
        </p:nvCxnSpPr>
        <p:spPr>
          <a:xfrm flipH="1">
            <a:off x="7777211" y="2683912"/>
            <a:ext cx="1508700" cy="875062"/>
          </a:xfrm>
          <a:prstGeom prst="line">
            <a:avLst/>
          </a:prstGeom>
          <a:ln w="3810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9C1883E-38B2-4A0A-9EE7-D29275E8D6FF}"/>
              </a:ext>
            </a:extLst>
          </p:cNvPr>
          <p:cNvSpPr txBox="1"/>
          <p:nvPr/>
        </p:nvSpPr>
        <p:spPr>
          <a:xfrm>
            <a:off x="4541075" y="653675"/>
            <a:ext cx="3475283" cy="1015663"/>
          </a:xfrm>
          <a:prstGeom prst="rect">
            <a:avLst/>
          </a:prstGeom>
          <a:noFill/>
        </p:spPr>
        <p:txBody>
          <a:bodyPr wrap="square" rtlCol="0">
            <a:spAutoFit/>
          </a:bodyPr>
          <a:lstStyle/>
          <a:p>
            <a:pPr algn="ctr" defTabSz="914225">
              <a:defRPr/>
            </a:pPr>
            <a:r>
              <a:rPr lang="en-GB" sz="2800" b="1" dirty="0">
                <a:latin typeface="Segoe UI" panose="020B0502040204020203" pitchFamily="34" charset="0"/>
                <a:ea typeface="Segoe UI Semibold" panose="020B0502040204020203" pitchFamily="34" charset="0"/>
                <a:cs typeface="Segoe UI" panose="020B0502040204020203" pitchFamily="34" charset="0"/>
              </a:rPr>
              <a:t>Conversational AI</a:t>
            </a:r>
          </a:p>
          <a:p>
            <a:pPr algn="ctr" defTabSz="914225">
              <a:defRPr/>
            </a:pPr>
            <a:r>
              <a:rPr lang="en-GB" sz="1600" b="1" dirty="0">
                <a:latin typeface="Segoe UI" panose="020B0502040204020203" pitchFamily="34" charset="0"/>
                <a:cs typeface="Segoe UI" panose="020B0502040204020203" pitchFamily="34" charset="0"/>
              </a:rPr>
              <a:t>Azure Bot Service +</a:t>
            </a:r>
            <a:br>
              <a:rPr lang="en-GB" sz="1600" b="1" dirty="0">
                <a:latin typeface="Segoe UI" panose="020B0502040204020203" pitchFamily="34" charset="0"/>
                <a:cs typeface="Segoe UI" panose="020B0502040204020203" pitchFamily="34" charset="0"/>
              </a:rPr>
            </a:br>
            <a:r>
              <a:rPr lang="en-GB" sz="1600" b="1" dirty="0">
                <a:latin typeface="Segoe UI" panose="020B0502040204020203" pitchFamily="34" charset="0"/>
                <a:cs typeface="Segoe UI" panose="020B0502040204020203" pitchFamily="34" charset="0"/>
              </a:rPr>
              <a:t>Cognitive Services</a:t>
            </a:r>
            <a:endParaRPr lang="en-GB" sz="2353" b="1" dirty="0">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E251731F-78DB-480F-8B7E-A2249BC52804}"/>
              </a:ext>
            </a:extLst>
          </p:cNvPr>
          <p:cNvCxnSpPr>
            <a:cxnSpLocks/>
            <a:stCxn id="97" idx="7"/>
            <a:endCxn id="27" idx="6"/>
          </p:cNvCxnSpPr>
          <p:nvPr/>
        </p:nvCxnSpPr>
        <p:spPr>
          <a:xfrm flipH="1" flipV="1">
            <a:off x="7855692" y="3581401"/>
            <a:ext cx="1436617" cy="899794"/>
          </a:xfrm>
          <a:prstGeom prst="line">
            <a:avLst/>
          </a:prstGeom>
          <a:ln w="3810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AD8461E-B0D5-46BC-A891-F4E73900B7D4}"/>
              </a:ext>
            </a:extLst>
          </p:cNvPr>
          <p:cNvGrpSpPr/>
          <p:nvPr/>
        </p:nvGrpSpPr>
        <p:grpSpPr>
          <a:xfrm>
            <a:off x="4374072" y="1861862"/>
            <a:ext cx="3481620" cy="3455523"/>
            <a:chOff x="4462972" y="1455462"/>
            <a:chExt cx="3481620" cy="3455523"/>
          </a:xfrm>
        </p:grpSpPr>
        <p:sp>
          <p:nvSpPr>
            <p:cNvPr id="8" name="Oval 7">
              <a:extLst>
                <a:ext uri="{FF2B5EF4-FFF2-40B4-BE49-F238E27FC236}">
                  <a16:creationId xmlns:a16="http://schemas.microsoft.com/office/drawing/2014/main" id="{06BE492E-925B-4630-AF34-FE9CB64EDC02}"/>
                </a:ext>
              </a:extLst>
            </p:cNvPr>
            <p:cNvSpPr/>
            <p:nvPr/>
          </p:nvSpPr>
          <p:spPr>
            <a:xfrm>
              <a:off x="4462972" y="1455462"/>
              <a:ext cx="3403138" cy="3455523"/>
            </a:xfrm>
            <a:prstGeom prst="ellipse">
              <a:avLst/>
            </a:prstGeom>
            <a:solidFill>
              <a:schemeClr val="accent1"/>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9" name="Oval 8">
              <a:extLst>
                <a:ext uri="{FF2B5EF4-FFF2-40B4-BE49-F238E27FC236}">
                  <a16:creationId xmlns:a16="http://schemas.microsoft.com/office/drawing/2014/main" id="{971F313D-E3B3-460E-A922-D684555378C4}"/>
                </a:ext>
              </a:extLst>
            </p:cNvPr>
            <p:cNvSpPr/>
            <p:nvPr/>
          </p:nvSpPr>
          <p:spPr>
            <a:xfrm>
              <a:off x="4553408" y="1547288"/>
              <a:ext cx="3222268" cy="3271868"/>
            </a:xfrm>
            <a:prstGeom prst="ellipse">
              <a:avLst/>
            </a:prstGeom>
            <a:solidFill>
              <a:schemeClr val="accent1">
                <a:lumMod val="75000"/>
              </a:schemeClr>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10" name="TextBox 9">
              <a:extLst>
                <a:ext uri="{FF2B5EF4-FFF2-40B4-BE49-F238E27FC236}">
                  <a16:creationId xmlns:a16="http://schemas.microsoft.com/office/drawing/2014/main" id="{FDA875AF-D6BC-4AA9-A567-BD901F8F578D}"/>
                </a:ext>
              </a:extLst>
            </p:cNvPr>
            <p:cNvSpPr txBox="1"/>
            <p:nvPr/>
          </p:nvSpPr>
          <p:spPr>
            <a:xfrm>
              <a:off x="5450943" y="1597149"/>
              <a:ext cx="1427197" cy="605230"/>
            </a:xfrm>
            <a:prstGeom prst="rect">
              <a:avLst/>
            </a:prstGeom>
            <a:noFill/>
          </p:spPr>
          <p:txBody>
            <a:bodyPr wrap="square" rtlCol="0">
              <a:spAutoFit/>
            </a:bodyPr>
            <a:lstStyle/>
            <a:p>
              <a:pPr algn="ctr" defTabSz="914225">
                <a:defRPr/>
              </a:pPr>
              <a:r>
                <a:rPr lang="en-GB" sz="1568">
                  <a:solidFill>
                    <a:srgbClr val="FFFFFF"/>
                  </a:solidFill>
                  <a:cs typeface="Segoe UI" panose="020B0502040204020203" pitchFamily="34" charset="0"/>
                </a:rPr>
                <a:t>AI </a:t>
              </a:r>
              <a:br>
                <a:rPr lang="en-GB" sz="1568">
                  <a:solidFill>
                    <a:srgbClr val="FFFFFF"/>
                  </a:solidFill>
                  <a:cs typeface="Segoe UI" panose="020B0502040204020203" pitchFamily="34" charset="0"/>
                </a:rPr>
              </a:br>
              <a:r>
                <a:rPr lang="en-GB" sz="1765">
                  <a:solidFill>
                    <a:srgbClr val="FFFFFF"/>
                  </a:solidFill>
                  <a:cs typeface="Segoe UI" panose="020B0502040204020203" pitchFamily="34" charset="0"/>
                </a:rPr>
                <a:t>Capabilities</a:t>
              </a:r>
            </a:p>
          </p:txBody>
        </p:sp>
        <p:grpSp>
          <p:nvGrpSpPr>
            <p:cNvPr id="11" name="Group 10">
              <a:extLst>
                <a:ext uri="{FF2B5EF4-FFF2-40B4-BE49-F238E27FC236}">
                  <a16:creationId xmlns:a16="http://schemas.microsoft.com/office/drawing/2014/main" id="{3ADEBD98-E57F-4ED5-BEBF-D9BE5D8CBBBD}"/>
                </a:ext>
              </a:extLst>
            </p:cNvPr>
            <p:cNvGrpSpPr/>
            <p:nvPr/>
          </p:nvGrpSpPr>
          <p:grpSpPr>
            <a:xfrm>
              <a:off x="5252686" y="2257332"/>
              <a:ext cx="1823712" cy="1851783"/>
              <a:chOff x="5252686" y="2511332"/>
              <a:chExt cx="1823712" cy="1851783"/>
            </a:xfrm>
          </p:grpSpPr>
          <p:sp>
            <p:nvSpPr>
              <p:cNvPr id="29" name="Oval 28">
                <a:extLst>
                  <a:ext uri="{FF2B5EF4-FFF2-40B4-BE49-F238E27FC236}">
                    <a16:creationId xmlns:a16="http://schemas.microsoft.com/office/drawing/2014/main" id="{6D543B14-CE4D-4381-9F09-C7137010E3EE}"/>
                  </a:ext>
                </a:extLst>
              </p:cNvPr>
              <p:cNvSpPr/>
              <p:nvPr/>
            </p:nvSpPr>
            <p:spPr>
              <a:xfrm>
                <a:off x="5252686" y="2511332"/>
                <a:ext cx="1823712" cy="1851783"/>
              </a:xfrm>
              <a:prstGeom prst="ellipse">
                <a:avLst/>
              </a:prstGeom>
              <a:solidFill>
                <a:srgbClr val="FFFFFF"/>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30" name="TextBox 29">
                <a:extLst>
                  <a:ext uri="{FF2B5EF4-FFF2-40B4-BE49-F238E27FC236}">
                    <a16:creationId xmlns:a16="http://schemas.microsoft.com/office/drawing/2014/main" id="{CB5D4518-E161-47D2-BB2A-C459F400255E}"/>
                  </a:ext>
                </a:extLst>
              </p:cNvPr>
              <p:cNvSpPr txBox="1"/>
              <p:nvPr/>
            </p:nvSpPr>
            <p:spPr>
              <a:xfrm>
                <a:off x="5500934" y="3067168"/>
                <a:ext cx="1327213" cy="883319"/>
              </a:xfrm>
              <a:prstGeom prst="rect">
                <a:avLst/>
              </a:prstGeom>
              <a:noFill/>
            </p:spPr>
            <p:txBody>
              <a:bodyPr wrap="square" rtlCol="0">
                <a:spAutoFit/>
              </a:bodyPr>
              <a:lstStyle/>
              <a:p>
                <a:pPr algn="ctr" defTabSz="914225">
                  <a:defRPr/>
                </a:pPr>
                <a:r>
                  <a:rPr lang="en-GB" sz="1100" b="1">
                    <a:solidFill>
                      <a:srgbClr val="FFFFFF">
                        <a:lumMod val="50000"/>
                      </a:srgbClr>
                    </a:solidFill>
                    <a:cs typeface="Segoe UI" panose="020B0502040204020203" pitchFamily="34" charset="0"/>
                  </a:rPr>
                  <a:t>Bot Features:</a:t>
                </a:r>
              </a:p>
              <a:p>
                <a:pPr algn="ctr" defTabSz="914225">
                  <a:defRPr/>
                </a:pPr>
                <a:endParaRPr lang="en-GB" sz="1100">
                  <a:solidFill>
                    <a:srgbClr val="FFFFFF">
                      <a:lumMod val="50000"/>
                    </a:srgbClr>
                  </a:solidFill>
                  <a:cs typeface="Segoe UI" panose="020B0502040204020203" pitchFamily="34" charset="0"/>
                </a:endParaRPr>
              </a:p>
              <a:p>
                <a:pPr algn="ctr" defTabSz="914225">
                  <a:defRPr/>
                </a:pPr>
                <a:r>
                  <a:rPr lang="en-GB" sz="980">
                    <a:solidFill>
                      <a:srgbClr val="FFFFFF">
                        <a:lumMod val="50000"/>
                      </a:srgbClr>
                    </a:solidFill>
                    <a:cs typeface="Segoe UI" panose="020B0502040204020203" pitchFamily="34" charset="0"/>
                  </a:rPr>
                  <a:t>Personality</a:t>
                </a:r>
              </a:p>
              <a:p>
                <a:pPr algn="ctr" defTabSz="914225">
                  <a:defRPr/>
                </a:pPr>
                <a:r>
                  <a:rPr lang="en-GB" sz="980">
                    <a:solidFill>
                      <a:srgbClr val="FFFFFF">
                        <a:lumMod val="50000"/>
                      </a:srgbClr>
                    </a:solidFill>
                    <a:cs typeface="Segoe UI" panose="020B0502040204020203" pitchFamily="34" charset="0"/>
                  </a:rPr>
                  <a:t>Dialogs</a:t>
                </a:r>
              </a:p>
              <a:p>
                <a:pPr algn="ctr" defTabSz="914225">
                  <a:defRPr/>
                </a:pPr>
                <a:r>
                  <a:rPr lang="en-GB" sz="980">
                    <a:solidFill>
                      <a:srgbClr val="FFFFFF">
                        <a:lumMod val="50000"/>
                      </a:srgbClr>
                    </a:solidFill>
                    <a:cs typeface="Segoe UI" panose="020B0502040204020203" pitchFamily="34" charset="0"/>
                  </a:rPr>
                  <a:t>Language Model</a:t>
                </a:r>
              </a:p>
            </p:txBody>
          </p:sp>
          <p:sp>
            <p:nvSpPr>
              <p:cNvPr id="31" name="Robot_E99A" title="Icon of a robot">
                <a:extLst>
                  <a:ext uri="{FF2B5EF4-FFF2-40B4-BE49-F238E27FC236}">
                    <a16:creationId xmlns:a16="http://schemas.microsoft.com/office/drawing/2014/main" id="{4926AB82-0232-490A-80B4-6A3572AE8E55}"/>
                  </a:ext>
                </a:extLst>
              </p:cNvPr>
              <p:cNvSpPr>
                <a:spLocks noChangeAspect="1" noEditPoints="1"/>
              </p:cNvSpPr>
              <p:nvPr/>
            </p:nvSpPr>
            <p:spPr bwMode="auto">
              <a:xfrm>
                <a:off x="6015267" y="2637110"/>
                <a:ext cx="298548" cy="38578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grpSp>
        <p:grpSp>
          <p:nvGrpSpPr>
            <p:cNvPr id="12" name="Group 11">
              <a:extLst>
                <a:ext uri="{FF2B5EF4-FFF2-40B4-BE49-F238E27FC236}">
                  <a16:creationId xmlns:a16="http://schemas.microsoft.com/office/drawing/2014/main" id="{F0D4D692-E18F-456F-9F40-87A7033AAF0C}"/>
                </a:ext>
              </a:extLst>
            </p:cNvPr>
            <p:cNvGrpSpPr/>
            <p:nvPr/>
          </p:nvGrpSpPr>
          <p:grpSpPr>
            <a:xfrm>
              <a:off x="6971147" y="2688278"/>
              <a:ext cx="973445" cy="973445"/>
              <a:chOff x="6971147" y="2942278"/>
              <a:chExt cx="973445" cy="973445"/>
            </a:xfrm>
          </p:grpSpPr>
          <p:sp>
            <p:nvSpPr>
              <p:cNvPr id="27" name="Oval 26">
                <a:extLst>
                  <a:ext uri="{FF2B5EF4-FFF2-40B4-BE49-F238E27FC236}">
                    <a16:creationId xmlns:a16="http://schemas.microsoft.com/office/drawing/2014/main" id="{97D46168-D25F-4B65-B942-9D72F8637E48}"/>
                  </a:ext>
                </a:extLst>
              </p:cNvPr>
              <p:cNvSpPr/>
              <p:nvPr/>
            </p:nvSpPr>
            <p:spPr bwMode="auto">
              <a:xfrm>
                <a:off x="6971147" y="2942278"/>
                <a:ext cx="973445" cy="97344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77B853BE-9741-46E8-B7E6-F9BD800BB4E4}"/>
                  </a:ext>
                </a:extLst>
              </p:cNvPr>
              <p:cNvSpPr/>
              <p:nvPr/>
            </p:nvSpPr>
            <p:spPr bwMode="auto">
              <a:xfrm>
                <a:off x="7038074" y="3009206"/>
                <a:ext cx="839589" cy="839589"/>
              </a:xfrm>
              <a:prstGeom prst="ellipse">
                <a:avLst/>
              </a:prstGeom>
              <a:solidFill>
                <a:srgbClr val="F593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9A404F45-C030-47B2-AF4A-83169E5799FA}"/>
                </a:ext>
              </a:extLst>
            </p:cNvPr>
            <p:cNvGrpSpPr/>
            <p:nvPr/>
          </p:nvGrpSpPr>
          <p:grpSpPr>
            <a:xfrm>
              <a:off x="7257463" y="3003872"/>
              <a:ext cx="385493" cy="314370"/>
              <a:chOff x="9255650" y="4052167"/>
              <a:chExt cx="321999" cy="262590"/>
            </a:xfrm>
          </p:grpSpPr>
          <p:sp>
            <p:nvSpPr>
              <p:cNvPr id="22" name="Oval 21">
                <a:extLst>
                  <a:ext uri="{FF2B5EF4-FFF2-40B4-BE49-F238E27FC236}">
                    <a16:creationId xmlns:a16="http://schemas.microsoft.com/office/drawing/2014/main" id="{9613D2B8-C3BF-4893-99B3-6341E07F061C}"/>
                  </a:ext>
                </a:extLst>
              </p:cNvPr>
              <p:cNvSpPr/>
              <p:nvPr/>
            </p:nvSpPr>
            <p:spPr bwMode="auto">
              <a:xfrm>
                <a:off x="9255650" y="4112625"/>
                <a:ext cx="125856" cy="125856"/>
              </a:xfrm>
              <a:prstGeom prst="ellipse">
                <a:avLst/>
              </a:prstGeom>
              <a:noFill/>
              <a:ln w="2286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010CCADF-4C69-4BD4-BF3E-1DD2ABF5EFF1}"/>
                  </a:ext>
                </a:extLst>
              </p:cNvPr>
              <p:cNvSpPr/>
              <p:nvPr/>
            </p:nvSpPr>
            <p:spPr bwMode="auto">
              <a:xfrm>
                <a:off x="9495319" y="4052167"/>
                <a:ext cx="82330" cy="82330"/>
              </a:xfrm>
              <a:prstGeom prst="ellipse">
                <a:avLst/>
              </a:prstGeom>
              <a:noFill/>
              <a:ln w="2286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450F0DBF-10A1-441C-B951-87211448CA61}"/>
                  </a:ext>
                </a:extLst>
              </p:cNvPr>
              <p:cNvSpPr/>
              <p:nvPr/>
            </p:nvSpPr>
            <p:spPr bwMode="auto">
              <a:xfrm>
                <a:off x="9495319" y="4232427"/>
                <a:ext cx="82330" cy="82330"/>
              </a:xfrm>
              <a:prstGeom prst="ellipse">
                <a:avLst/>
              </a:prstGeom>
              <a:noFill/>
              <a:ln w="2286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D573F500-2F04-4906-BEE5-9927D6074CB4}"/>
                  </a:ext>
                </a:extLst>
              </p:cNvPr>
              <p:cNvCxnSpPr>
                <a:cxnSpLocks/>
              </p:cNvCxnSpPr>
              <p:nvPr/>
            </p:nvCxnSpPr>
            <p:spPr>
              <a:xfrm flipH="1">
                <a:off x="9375156" y="4098938"/>
                <a:ext cx="125730" cy="54390"/>
              </a:xfrm>
              <a:prstGeom prst="line">
                <a:avLst/>
              </a:prstGeom>
              <a:noFill/>
              <a:ln w="22860" cap="flat" cmpd="sng" algn="ctr">
                <a:solidFill>
                  <a:srgbClr val="FFFFFF"/>
                </a:solidFill>
                <a:prstDash val="solid"/>
                <a:headEnd type="none"/>
                <a:tailEnd type="none"/>
              </a:ln>
              <a:effectLst/>
            </p:spPr>
          </p:cxnSp>
          <p:cxnSp>
            <p:nvCxnSpPr>
              <p:cNvPr id="26" name="Straight Connector 25">
                <a:extLst>
                  <a:ext uri="{FF2B5EF4-FFF2-40B4-BE49-F238E27FC236}">
                    <a16:creationId xmlns:a16="http://schemas.microsoft.com/office/drawing/2014/main" id="{FB3D2CAB-E28F-4F4A-901D-FFDB0C1F8490}"/>
                  </a:ext>
                </a:extLst>
              </p:cNvPr>
              <p:cNvCxnSpPr>
                <a:cxnSpLocks/>
              </p:cNvCxnSpPr>
              <p:nvPr/>
            </p:nvCxnSpPr>
            <p:spPr>
              <a:xfrm flipH="1" flipV="1">
                <a:off x="9375156" y="4204482"/>
                <a:ext cx="125730" cy="54390"/>
              </a:xfrm>
              <a:prstGeom prst="line">
                <a:avLst/>
              </a:prstGeom>
              <a:noFill/>
              <a:ln w="22860" cap="flat" cmpd="sng" algn="ctr">
                <a:solidFill>
                  <a:srgbClr val="FFFFFF"/>
                </a:solidFill>
                <a:prstDash val="solid"/>
                <a:headEnd type="none"/>
                <a:tailEnd type="none"/>
              </a:ln>
              <a:effectLst/>
            </p:spPr>
          </p:cxnSp>
        </p:grpSp>
        <p:sp>
          <p:nvSpPr>
            <p:cNvPr id="14" name="TextBox 13">
              <a:extLst>
                <a:ext uri="{FF2B5EF4-FFF2-40B4-BE49-F238E27FC236}">
                  <a16:creationId xmlns:a16="http://schemas.microsoft.com/office/drawing/2014/main" id="{9372A533-25EC-4885-993D-3CF9BB2C7199}"/>
                </a:ext>
              </a:extLst>
            </p:cNvPr>
            <p:cNvSpPr txBox="1"/>
            <p:nvPr/>
          </p:nvSpPr>
          <p:spPr>
            <a:xfrm>
              <a:off x="5627415" y="4134079"/>
              <a:ext cx="1106659" cy="430887"/>
            </a:xfrm>
            <a:prstGeom prst="rect">
              <a:avLst/>
            </a:prstGeom>
            <a:noFill/>
          </p:spPr>
          <p:txBody>
            <a:bodyPr wrap="square" rtlCol="0">
              <a:spAutoFit/>
            </a:bodyPr>
            <a:lstStyle/>
            <a:p>
              <a:pPr algn="ctr" defTabSz="914225">
                <a:defRPr/>
              </a:pPr>
              <a:r>
                <a:rPr lang="en-GB" sz="1100">
                  <a:solidFill>
                    <a:srgbClr val="FFFFFF"/>
                  </a:solidFill>
                  <a:cs typeface="Segoe UI" panose="020B0502040204020203" pitchFamily="34" charset="0"/>
                </a:rPr>
                <a:t>Language Understanding</a:t>
              </a:r>
            </a:p>
          </p:txBody>
        </p:sp>
        <p:sp>
          <p:nvSpPr>
            <p:cNvPr id="15" name="TextBox 14">
              <a:extLst>
                <a:ext uri="{FF2B5EF4-FFF2-40B4-BE49-F238E27FC236}">
                  <a16:creationId xmlns:a16="http://schemas.microsoft.com/office/drawing/2014/main" id="{FA697D0F-7AD9-4779-A71B-908A044B188C}"/>
                </a:ext>
              </a:extLst>
            </p:cNvPr>
            <p:cNvSpPr txBox="1"/>
            <p:nvPr/>
          </p:nvSpPr>
          <p:spPr>
            <a:xfrm>
              <a:off x="4483301" y="2825300"/>
              <a:ext cx="961179" cy="261610"/>
            </a:xfrm>
            <a:prstGeom prst="rect">
              <a:avLst/>
            </a:prstGeom>
            <a:noFill/>
          </p:spPr>
          <p:txBody>
            <a:bodyPr wrap="square" rtlCol="0">
              <a:spAutoFit/>
            </a:bodyPr>
            <a:lstStyle/>
            <a:p>
              <a:pPr algn="ctr" defTabSz="914225">
                <a:defRPr/>
              </a:pPr>
              <a:r>
                <a:rPr lang="en-GB" sz="1100">
                  <a:solidFill>
                    <a:srgbClr val="FFFFFF"/>
                  </a:solidFill>
                  <a:cs typeface="Segoe UI" panose="020B0502040204020203" pitchFamily="34" charset="0"/>
                </a:rPr>
                <a:t>Speech</a:t>
              </a:r>
            </a:p>
          </p:txBody>
        </p:sp>
        <p:sp>
          <p:nvSpPr>
            <p:cNvPr id="16" name="TextBox 15">
              <a:extLst>
                <a:ext uri="{FF2B5EF4-FFF2-40B4-BE49-F238E27FC236}">
                  <a16:creationId xmlns:a16="http://schemas.microsoft.com/office/drawing/2014/main" id="{B0B61500-9B8D-4203-915D-568E24155155}"/>
                </a:ext>
              </a:extLst>
            </p:cNvPr>
            <p:cNvSpPr txBox="1"/>
            <p:nvPr/>
          </p:nvSpPr>
          <p:spPr>
            <a:xfrm>
              <a:off x="6806455" y="4040814"/>
              <a:ext cx="585242" cy="261610"/>
            </a:xfrm>
            <a:prstGeom prst="rect">
              <a:avLst/>
            </a:prstGeom>
            <a:noFill/>
          </p:spPr>
          <p:txBody>
            <a:bodyPr wrap="square" rtlCol="0">
              <a:spAutoFit/>
            </a:bodyPr>
            <a:lstStyle/>
            <a:p>
              <a:pPr algn="ctr" defTabSz="914225">
                <a:defRPr/>
              </a:pPr>
              <a:r>
                <a:rPr lang="en-GB" sz="1100">
                  <a:solidFill>
                    <a:srgbClr val="FFFFFF"/>
                  </a:solidFill>
                  <a:cs typeface="Segoe UI" panose="020B0502040204020203" pitchFamily="34" charset="0"/>
                </a:rPr>
                <a:t>Vision</a:t>
              </a:r>
            </a:p>
          </p:txBody>
        </p:sp>
        <p:sp>
          <p:nvSpPr>
            <p:cNvPr id="17" name="TextBox 16">
              <a:extLst>
                <a:ext uri="{FF2B5EF4-FFF2-40B4-BE49-F238E27FC236}">
                  <a16:creationId xmlns:a16="http://schemas.microsoft.com/office/drawing/2014/main" id="{C1EC8A4A-24FB-4E6A-8C03-3ECF9A5928A9}"/>
                </a:ext>
              </a:extLst>
            </p:cNvPr>
            <p:cNvSpPr txBox="1"/>
            <p:nvPr/>
          </p:nvSpPr>
          <p:spPr>
            <a:xfrm>
              <a:off x="4793234" y="3873388"/>
              <a:ext cx="524808" cy="259799"/>
            </a:xfrm>
            <a:prstGeom prst="rect">
              <a:avLst/>
            </a:prstGeom>
            <a:noFill/>
          </p:spPr>
          <p:txBody>
            <a:bodyPr wrap="square" rtlCol="0">
              <a:spAutoFit/>
            </a:bodyPr>
            <a:lstStyle/>
            <a:p>
              <a:pPr algn="ctr" defTabSz="914225">
                <a:defRPr/>
              </a:pPr>
              <a:r>
                <a:rPr lang="en-GB" sz="1100" err="1">
                  <a:solidFill>
                    <a:srgbClr val="FFFFFF"/>
                  </a:solidFill>
                  <a:cs typeface="Segoe UI" panose="020B0502040204020203" pitchFamily="34" charset="0"/>
                </a:rPr>
                <a:t>QnA</a:t>
              </a:r>
              <a:endParaRPr lang="en-GB" sz="1100">
                <a:solidFill>
                  <a:srgbClr val="FFFFFF"/>
                </a:solidFill>
                <a:cs typeface="Segoe UI" panose="020B0502040204020203" pitchFamily="34" charset="0"/>
              </a:endParaRPr>
            </a:p>
          </p:txBody>
        </p:sp>
        <p:sp>
          <p:nvSpPr>
            <p:cNvPr id="18" name="speech_2" title="Icon of a chat bubble">
              <a:extLst>
                <a:ext uri="{FF2B5EF4-FFF2-40B4-BE49-F238E27FC236}">
                  <a16:creationId xmlns:a16="http://schemas.microsoft.com/office/drawing/2014/main" id="{A4374C2F-8FA9-40D5-94CB-F8F414274928}"/>
                </a:ext>
              </a:extLst>
            </p:cNvPr>
            <p:cNvSpPr>
              <a:spLocks noChangeAspect="1" noEditPoints="1"/>
            </p:cNvSpPr>
            <p:nvPr/>
          </p:nvSpPr>
          <p:spPr bwMode="auto">
            <a:xfrm>
              <a:off x="4800921" y="2544090"/>
              <a:ext cx="325938" cy="28955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gradFill>
                <a:latin typeface="Segoe UI Semilight"/>
              </a:endParaRPr>
            </a:p>
          </p:txBody>
        </p:sp>
        <p:sp>
          <p:nvSpPr>
            <p:cNvPr id="19" name="speech_5" title="Icon of two overlapping chat bubbles">
              <a:extLst>
                <a:ext uri="{FF2B5EF4-FFF2-40B4-BE49-F238E27FC236}">
                  <a16:creationId xmlns:a16="http://schemas.microsoft.com/office/drawing/2014/main" id="{05C001DF-2D32-4530-8C29-2E9DA196511C}"/>
                </a:ext>
              </a:extLst>
            </p:cNvPr>
            <p:cNvSpPr>
              <a:spLocks noChangeAspect="1" noEditPoints="1"/>
            </p:cNvSpPr>
            <p:nvPr/>
          </p:nvSpPr>
          <p:spPr bwMode="auto">
            <a:xfrm>
              <a:off x="4879385" y="3599352"/>
              <a:ext cx="352506" cy="275621"/>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gradFill>
                <a:latin typeface="Segoe UI Semilight"/>
              </a:endParaRPr>
            </a:p>
          </p:txBody>
        </p:sp>
        <p:pic>
          <p:nvPicPr>
            <p:cNvPr id="20" name="Picture 19">
              <a:extLst>
                <a:ext uri="{FF2B5EF4-FFF2-40B4-BE49-F238E27FC236}">
                  <a16:creationId xmlns:a16="http://schemas.microsoft.com/office/drawing/2014/main" id="{EC71980D-852A-4437-B771-859E242C8452}"/>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56175" y="4509394"/>
              <a:ext cx="249139" cy="252975"/>
            </a:xfrm>
            <a:prstGeom prst="rect">
              <a:avLst/>
            </a:prstGeom>
          </p:spPr>
        </p:pic>
        <p:pic>
          <p:nvPicPr>
            <p:cNvPr id="21" name="Picture 20">
              <a:extLst>
                <a:ext uri="{FF2B5EF4-FFF2-40B4-BE49-F238E27FC236}">
                  <a16:creationId xmlns:a16="http://schemas.microsoft.com/office/drawing/2014/main" id="{5D3330A1-AD80-4FAB-972A-8CC22F2DAC3F}"/>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947500" y="3786863"/>
              <a:ext cx="303153" cy="310033"/>
            </a:xfrm>
            <a:prstGeom prst="rect">
              <a:avLst/>
            </a:prstGeom>
          </p:spPr>
        </p:pic>
      </p:grpSp>
      <p:grpSp>
        <p:nvGrpSpPr>
          <p:cNvPr id="32" name="Group 31">
            <a:extLst>
              <a:ext uri="{FF2B5EF4-FFF2-40B4-BE49-F238E27FC236}">
                <a16:creationId xmlns:a16="http://schemas.microsoft.com/office/drawing/2014/main" id="{7C65F59C-E2BA-421D-868D-B6B0DE32451F}"/>
              </a:ext>
            </a:extLst>
          </p:cNvPr>
          <p:cNvGrpSpPr/>
          <p:nvPr/>
        </p:nvGrpSpPr>
        <p:grpSpPr>
          <a:xfrm>
            <a:off x="8903398" y="454466"/>
            <a:ext cx="2658660" cy="2611959"/>
            <a:chOff x="8992298" y="302066"/>
            <a:chExt cx="2658660" cy="2611959"/>
          </a:xfrm>
        </p:grpSpPr>
        <p:sp>
          <p:nvSpPr>
            <p:cNvPr id="40" name="Oval 39">
              <a:extLst>
                <a:ext uri="{FF2B5EF4-FFF2-40B4-BE49-F238E27FC236}">
                  <a16:creationId xmlns:a16="http://schemas.microsoft.com/office/drawing/2014/main" id="{471FB961-8F80-459C-BDA6-8049C34E0D9E}"/>
                </a:ext>
              </a:extLst>
            </p:cNvPr>
            <p:cNvSpPr/>
            <p:nvPr/>
          </p:nvSpPr>
          <p:spPr>
            <a:xfrm flipH="1">
              <a:off x="8992298" y="302066"/>
              <a:ext cx="2611959" cy="2611959"/>
            </a:xfrm>
            <a:prstGeom prst="ellipse">
              <a:avLst/>
            </a:prstGeom>
            <a:noFill/>
            <a:ln w="28575" cap="flat" cmpd="sng" algn="ctr">
              <a:solidFill>
                <a:srgbClr val="4D4D4D"/>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33" name="Rectangle 32">
              <a:extLst>
                <a:ext uri="{FF2B5EF4-FFF2-40B4-BE49-F238E27FC236}">
                  <a16:creationId xmlns:a16="http://schemas.microsoft.com/office/drawing/2014/main" id="{F18A15E7-4C34-451A-8233-0A57E2C9F53B}"/>
                </a:ext>
              </a:extLst>
            </p:cNvPr>
            <p:cNvSpPr/>
            <p:nvPr/>
          </p:nvSpPr>
          <p:spPr>
            <a:xfrm>
              <a:off x="9825231" y="442408"/>
              <a:ext cx="946093" cy="454227"/>
            </a:xfrm>
            <a:prstGeom prst="rect">
              <a:avLst/>
            </a:prstGeom>
          </p:spPr>
          <p:txBody>
            <a:bodyPr wrap="none">
              <a:spAutoFit/>
            </a:bodyPr>
            <a:lstStyle/>
            <a:p>
              <a:pPr algn="ctr" defTabSz="914225">
                <a:defRPr/>
              </a:pPr>
              <a:r>
                <a:rPr lang="en-GB" sz="1176" b="1">
                  <a:solidFill>
                    <a:prstClr val="black"/>
                  </a:solidFill>
                  <a:cs typeface="Segoe UI" panose="020B0502040204020203" pitchFamily="34" charset="0"/>
                </a:rPr>
                <a:t>Knowledge </a:t>
              </a:r>
            </a:p>
            <a:p>
              <a:pPr algn="ctr" defTabSz="914225">
                <a:defRPr/>
              </a:pPr>
              <a:r>
                <a:rPr lang="en-GB" sz="1176" b="1">
                  <a:solidFill>
                    <a:prstClr val="black"/>
                  </a:solidFill>
                  <a:cs typeface="Segoe UI" panose="020B0502040204020203" pitchFamily="34" charset="0"/>
                </a:rPr>
                <a:t>Sources</a:t>
              </a:r>
            </a:p>
          </p:txBody>
        </p:sp>
        <p:sp>
          <p:nvSpPr>
            <p:cNvPr id="34" name="TextBox 33">
              <a:extLst>
                <a:ext uri="{FF2B5EF4-FFF2-40B4-BE49-F238E27FC236}">
                  <a16:creationId xmlns:a16="http://schemas.microsoft.com/office/drawing/2014/main" id="{7E03C1AC-BDC1-4FF2-B9C3-15176F0569A0}"/>
                </a:ext>
              </a:extLst>
            </p:cNvPr>
            <p:cNvSpPr txBox="1"/>
            <p:nvPr/>
          </p:nvSpPr>
          <p:spPr>
            <a:xfrm>
              <a:off x="10571015" y="1488957"/>
              <a:ext cx="1079943" cy="243143"/>
            </a:xfrm>
            <a:prstGeom prst="rect">
              <a:avLst/>
            </a:prstGeom>
            <a:noFill/>
          </p:spPr>
          <p:txBody>
            <a:bodyPr wrap="square" rtlCol="0">
              <a:spAutoFit/>
            </a:bodyPr>
            <a:lstStyle/>
            <a:p>
              <a:pPr algn="ctr" defTabSz="914225">
                <a:defRPr/>
              </a:pPr>
              <a:r>
                <a:rPr lang="en-GB" sz="980" dirty="0">
                  <a:solidFill>
                    <a:srgbClr val="FFFFFF">
                      <a:lumMod val="50000"/>
                    </a:srgbClr>
                  </a:solidFill>
                  <a:cs typeface="Segoe UI" panose="020B0502040204020203" pitchFamily="34" charset="0"/>
                </a:rPr>
                <a:t>Knowledgebases</a:t>
              </a:r>
            </a:p>
          </p:txBody>
        </p:sp>
        <p:sp>
          <p:nvSpPr>
            <p:cNvPr id="35" name="TextBox 34">
              <a:extLst>
                <a:ext uri="{FF2B5EF4-FFF2-40B4-BE49-F238E27FC236}">
                  <a16:creationId xmlns:a16="http://schemas.microsoft.com/office/drawing/2014/main" id="{5611499B-85FE-4324-A0FC-E781A270534D}"/>
                </a:ext>
              </a:extLst>
            </p:cNvPr>
            <p:cNvSpPr txBox="1"/>
            <p:nvPr/>
          </p:nvSpPr>
          <p:spPr>
            <a:xfrm>
              <a:off x="9758305" y="2483646"/>
              <a:ext cx="1079944" cy="241381"/>
            </a:xfrm>
            <a:prstGeom prst="rect">
              <a:avLst/>
            </a:prstGeom>
            <a:noFill/>
          </p:spPr>
          <p:txBody>
            <a:bodyPr wrap="square" rtlCol="0">
              <a:spAutoFit/>
            </a:bodyPr>
            <a:lstStyle/>
            <a:p>
              <a:pPr algn="ctr" defTabSz="914225">
                <a:defRPr/>
              </a:pPr>
              <a:r>
                <a:rPr lang="en-GB" sz="980" dirty="0">
                  <a:solidFill>
                    <a:srgbClr val="FFFFFF">
                      <a:lumMod val="50000"/>
                    </a:srgbClr>
                  </a:solidFill>
                  <a:cs typeface="Segoe UI" panose="020B0502040204020203" pitchFamily="34" charset="0"/>
                </a:rPr>
                <a:t>Data Sources</a:t>
              </a:r>
            </a:p>
          </p:txBody>
        </p:sp>
        <p:sp>
          <p:nvSpPr>
            <p:cNvPr id="36" name="TextBox 35">
              <a:extLst>
                <a:ext uri="{FF2B5EF4-FFF2-40B4-BE49-F238E27FC236}">
                  <a16:creationId xmlns:a16="http://schemas.microsoft.com/office/drawing/2014/main" id="{E2BDCD69-4B46-4C9C-A84C-8D16F845F19E}"/>
                </a:ext>
              </a:extLst>
            </p:cNvPr>
            <p:cNvSpPr txBox="1"/>
            <p:nvPr/>
          </p:nvSpPr>
          <p:spPr>
            <a:xfrm>
              <a:off x="9121578" y="1532206"/>
              <a:ext cx="942363" cy="392245"/>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General Knowledge</a:t>
              </a:r>
            </a:p>
          </p:txBody>
        </p:sp>
        <p:sp>
          <p:nvSpPr>
            <p:cNvPr id="37" name="Database_EFC7" title="Icon of a cylinder">
              <a:extLst>
                <a:ext uri="{FF2B5EF4-FFF2-40B4-BE49-F238E27FC236}">
                  <a16:creationId xmlns:a16="http://schemas.microsoft.com/office/drawing/2014/main" id="{59CE78F3-B7FB-4803-95F3-5234A3DBF223}"/>
                </a:ext>
              </a:extLst>
            </p:cNvPr>
            <p:cNvSpPr>
              <a:spLocks noChangeAspect="1" noEditPoints="1"/>
            </p:cNvSpPr>
            <p:nvPr/>
          </p:nvSpPr>
          <p:spPr bwMode="auto">
            <a:xfrm>
              <a:off x="10155376" y="2132644"/>
              <a:ext cx="266288" cy="3461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1043394">
                <a:defRPr/>
              </a:pPr>
              <a:endParaRPr lang="en-US" sz="2054" kern="0">
                <a:solidFill>
                  <a:srgbClr val="353535"/>
                </a:solidFill>
                <a:latin typeface="Segoe UI Semilight"/>
              </a:endParaRPr>
            </a:p>
          </p:txBody>
        </p:sp>
        <p:sp>
          <p:nvSpPr>
            <p:cNvPr id="38" name="Oval 37">
              <a:extLst>
                <a:ext uri="{FF2B5EF4-FFF2-40B4-BE49-F238E27FC236}">
                  <a16:creationId xmlns:a16="http://schemas.microsoft.com/office/drawing/2014/main" id="{8DF31C9F-1F2D-477F-BC1B-C72292FA74D9}"/>
                </a:ext>
              </a:extLst>
            </p:cNvPr>
            <p:cNvSpPr/>
            <p:nvPr/>
          </p:nvSpPr>
          <p:spPr>
            <a:xfrm>
              <a:off x="10067122" y="1373332"/>
              <a:ext cx="462310" cy="469426"/>
            </a:xfrm>
            <a:prstGeom prst="ellipse">
              <a:avLst/>
            </a:prstGeom>
            <a:solidFill>
              <a:srgbClr val="00AFCD"/>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39" name="brain_3" title="Icon of a brain">
              <a:extLst>
                <a:ext uri="{FF2B5EF4-FFF2-40B4-BE49-F238E27FC236}">
                  <a16:creationId xmlns:a16="http://schemas.microsoft.com/office/drawing/2014/main" id="{BB0EB8DE-ED79-42AA-AC4E-9307861BA1C6}"/>
                </a:ext>
              </a:extLst>
            </p:cNvPr>
            <p:cNvSpPr>
              <a:spLocks noChangeAspect="1" noEditPoints="1"/>
            </p:cNvSpPr>
            <p:nvPr/>
          </p:nvSpPr>
          <p:spPr bwMode="auto">
            <a:xfrm>
              <a:off x="10187525" y="1488957"/>
              <a:ext cx="221504" cy="23817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solidFill>
                  <a:srgbClr val="353535"/>
                </a:solidFill>
                <a:latin typeface="Segoe UI Semilight"/>
              </a:endParaRPr>
            </a:p>
          </p:txBody>
        </p:sp>
        <p:pic>
          <p:nvPicPr>
            <p:cNvPr id="41" name="Picture 40">
              <a:extLst>
                <a:ext uri="{FF2B5EF4-FFF2-40B4-BE49-F238E27FC236}">
                  <a16:creationId xmlns:a16="http://schemas.microsoft.com/office/drawing/2014/main" id="{D30E0198-243C-4A64-A391-F9647B090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831" y="1046960"/>
              <a:ext cx="462309" cy="462309"/>
            </a:xfrm>
            <a:prstGeom prst="rect">
              <a:avLst/>
            </a:prstGeom>
          </p:spPr>
        </p:pic>
        <p:pic>
          <p:nvPicPr>
            <p:cNvPr id="42" name="Picture 41">
              <a:extLst>
                <a:ext uri="{FF2B5EF4-FFF2-40B4-BE49-F238E27FC236}">
                  <a16:creationId xmlns:a16="http://schemas.microsoft.com/office/drawing/2014/main" id="{D73334B6-4FCB-4D2A-8A73-0D9C18759A15}"/>
                </a:ext>
              </a:extLst>
            </p:cNvPr>
            <p:cNvPicPr>
              <a:picLocks noChangeAspect="1"/>
            </p:cNvPicPr>
            <p:nvPr/>
          </p:nvPicPr>
          <p:blipFill>
            <a:blip r:embed="rId5"/>
            <a:stretch>
              <a:fillRect/>
            </a:stretch>
          </p:blipFill>
          <p:spPr>
            <a:xfrm>
              <a:off x="9328036" y="1079334"/>
              <a:ext cx="532719" cy="474289"/>
            </a:xfrm>
            <a:prstGeom prst="rect">
              <a:avLst/>
            </a:prstGeom>
          </p:spPr>
        </p:pic>
      </p:grpSp>
      <p:grpSp>
        <p:nvGrpSpPr>
          <p:cNvPr id="43" name="Group 42">
            <a:extLst>
              <a:ext uri="{FF2B5EF4-FFF2-40B4-BE49-F238E27FC236}">
                <a16:creationId xmlns:a16="http://schemas.microsoft.com/office/drawing/2014/main" id="{BB4750E7-6470-429A-8816-55A638425358}"/>
              </a:ext>
            </a:extLst>
          </p:cNvPr>
          <p:cNvGrpSpPr/>
          <p:nvPr/>
        </p:nvGrpSpPr>
        <p:grpSpPr>
          <a:xfrm>
            <a:off x="2096313" y="4772081"/>
            <a:ext cx="1944776" cy="1944035"/>
            <a:chOff x="2185213" y="4619681"/>
            <a:chExt cx="1944776" cy="1944035"/>
          </a:xfrm>
        </p:grpSpPr>
        <p:sp>
          <p:nvSpPr>
            <p:cNvPr id="44" name="car_3" title="Icon of a car with signal lines on top">
              <a:extLst>
                <a:ext uri="{FF2B5EF4-FFF2-40B4-BE49-F238E27FC236}">
                  <a16:creationId xmlns:a16="http://schemas.microsoft.com/office/drawing/2014/main" id="{354EAF22-3BBD-4547-891D-4AE22729713C}"/>
                </a:ext>
              </a:extLst>
            </p:cNvPr>
            <p:cNvSpPr>
              <a:spLocks noChangeAspect="1" noEditPoints="1"/>
            </p:cNvSpPr>
            <p:nvPr/>
          </p:nvSpPr>
          <p:spPr bwMode="auto">
            <a:xfrm>
              <a:off x="3535627" y="5379373"/>
              <a:ext cx="379285" cy="28487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rgbClr val="3B89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lin ang="5400000" scaled="1"/>
                </a:gradFill>
                <a:latin typeface="Segoe UI Semilight"/>
              </a:endParaRPr>
            </a:p>
          </p:txBody>
        </p:sp>
        <p:sp>
          <p:nvSpPr>
            <p:cNvPr id="45" name="house" title="Icon of a house">
              <a:extLst>
                <a:ext uri="{FF2B5EF4-FFF2-40B4-BE49-F238E27FC236}">
                  <a16:creationId xmlns:a16="http://schemas.microsoft.com/office/drawing/2014/main" id="{9469548E-BBE5-434A-95DB-047ECB316365}"/>
                </a:ext>
              </a:extLst>
            </p:cNvPr>
            <p:cNvSpPr>
              <a:spLocks noChangeAspect="1" noEditPoints="1"/>
            </p:cNvSpPr>
            <p:nvPr/>
          </p:nvSpPr>
          <p:spPr bwMode="auto">
            <a:xfrm>
              <a:off x="2671254" y="5914387"/>
              <a:ext cx="305825" cy="271297"/>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rgbClr val="3B89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sp>
          <p:nvSpPr>
            <p:cNvPr id="46" name="AlarmClock_E919" title="Icon of an alarm clock">
              <a:extLst>
                <a:ext uri="{FF2B5EF4-FFF2-40B4-BE49-F238E27FC236}">
                  <a16:creationId xmlns:a16="http://schemas.microsoft.com/office/drawing/2014/main" id="{189ECF52-6DF0-4E7D-A79C-D592FDF44919}"/>
                </a:ext>
              </a:extLst>
            </p:cNvPr>
            <p:cNvSpPr>
              <a:spLocks noChangeAspect="1" noEditPoints="1"/>
            </p:cNvSpPr>
            <p:nvPr/>
          </p:nvSpPr>
          <p:spPr bwMode="auto">
            <a:xfrm>
              <a:off x="3391833" y="5908982"/>
              <a:ext cx="305023" cy="284869"/>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rgbClr val="3B89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solidFill>
                  <a:srgbClr val="353535"/>
                </a:solidFill>
                <a:latin typeface="Segoe UI Semilight"/>
              </a:endParaRPr>
            </a:p>
          </p:txBody>
        </p:sp>
        <p:sp>
          <p:nvSpPr>
            <p:cNvPr id="47" name="CellPhone_E8EA" title="Icon of a cellphone">
              <a:extLst>
                <a:ext uri="{FF2B5EF4-FFF2-40B4-BE49-F238E27FC236}">
                  <a16:creationId xmlns:a16="http://schemas.microsoft.com/office/drawing/2014/main" id="{1D343880-EF54-4073-A4DF-128456A6E304}"/>
                </a:ext>
              </a:extLst>
            </p:cNvPr>
            <p:cNvSpPr>
              <a:spLocks noChangeAspect="1" noEditPoints="1"/>
            </p:cNvSpPr>
            <p:nvPr/>
          </p:nvSpPr>
          <p:spPr bwMode="auto">
            <a:xfrm>
              <a:off x="2492437" y="5370732"/>
              <a:ext cx="174668" cy="30215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3B89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sp>
          <p:nvSpPr>
            <p:cNvPr id="48" name="TextBox 47">
              <a:extLst>
                <a:ext uri="{FF2B5EF4-FFF2-40B4-BE49-F238E27FC236}">
                  <a16:creationId xmlns:a16="http://schemas.microsoft.com/office/drawing/2014/main" id="{24ED60F6-A720-4B84-9F00-D2609DAC60A2}"/>
                </a:ext>
              </a:extLst>
            </p:cNvPr>
            <p:cNvSpPr txBox="1"/>
            <p:nvPr/>
          </p:nvSpPr>
          <p:spPr>
            <a:xfrm>
              <a:off x="2636272" y="4835331"/>
              <a:ext cx="1042657" cy="455792"/>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176" b="1">
                  <a:solidFill>
                    <a:srgbClr val="353535">
                      <a:lumMod val="50000"/>
                    </a:srgbClr>
                  </a:solidFill>
                  <a:ea typeface="Segoe UI" panose="020B0502040204020203" pitchFamily="34" charset="0"/>
                  <a:cs typeface="Segoe UI" panose="020B0502040204020203" pitchFamily="34" charset="0"/>
                </a:rPr>
                <a:t>Devices</a:t>
              </a:r>
            </a:p>
          </p:txBody>
        </p:sp>
        <p:sp>
          <p:nvSpPr>
            <p:cNvPr id="49" name="Oval 48">
              <a:extLst>
                <a:ext uri="{FF2B5EF4-FFF2-40B4-BE49-F238E27FC236}">
                  <a16:creationId xmlns:a16="http://schemas.microsoft.com/office/drawing/2014/main" id="{F36E9D8C-280F-4D85-9C5D-3FBDD3D7EA34}"/>
                </a:ext>
              </a:extLst>
            </p:cNvPr>
            <p:cNvSpPr/>
            <p:nvPr/>
          </p:nvSpPr>
          <p:spPr>
            <a:xfrm>
              <a:off x="2911880" y="5339935"/>
              <a:ext cx="462310" cy="469426"/>
            </a:xfrm>
            <a:prstGeom prst="ellipse">
              <a:avLst/>
            </a:prstGeom>
            <a:solidFill>
              <a:srgbClr val="00AFCD"/>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50" name="signal" title="Icon of a communication signal">
              <a:extLst>
                <a:ext uri="{FF2B5EF4-FFF2-40B4-BE49-F238E27FC236}">
                  <a16:creationId xmlns:a16="http://schemas.microsoft.com/office/drawing/2014/main" id="{89B2EBA7-7749-4B2C-9302-2F5B841BB288}"/>
                </a:ext>
              </a:extLst>
            </p:cNvPr>
            <p:cNvSpPr>
              <a:spLocks noChangeAspect="1" noEditPoints="1"/>
            </p:cNvSpPr>
            <p:nvPr/>
          </p:nvSpPr>
          <p:spPr bwMode="auto">
            <a:xfrm>
              <a:off x="3017395" y="5442354"/>
              <a:ext cx="241894" cy="274545"/>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solidFill>
                  <a:srgbClr val="353535"/>
                </a:solidFill>
                <a:latin typeface="Segoe UI Semilight"/>
              </a:endParaRPr>
            </a:p>
          </p:txBody>
        </p:sp>
        <p:sp>
          <p:nvSpPr>
            <p:cNvPr id="51" name="Oval 50">
              <a:extLst>
                <a:ext uri="{FF2B5EF4-FFF2-40B4-BE49-F238E27FC236}">
                  <a16:creationId xmlns:a16="http://schemas.microsoft.com/office/drawing/2014/main" id="{623B461D-A01A-4EFB-B130-D50B4983ED95}"/>
                </a:ext>
              </a:extLst>
            </p:cNvPr>
            <p:cNvSpPr/>
            <p:nvPr/>
          </p:nvSpPr>
          <p:spPr>
            <a:xfrm flipH="1">
              <a:off x="2185213" y="4619681"/>
              <a:ext cx="1944776" cy="1944035"/>
            </a:xfrm>
            <a:prstGeom prst="ellipse">
              <a:avLst/>
            </a:prstGeom>
            <a:noFill/>
            <a:ln w="28575" cap="flat" cmpd="sng" algn="ctr">
              <a:solidFill>
                <a:srgbClr val="4D4D4D"/>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grpSp>
      <p:grpSp>
        <p:nvGrpSpPr>
          <p:cNvPr id="52" name="Group 51">
            <a:extLst>
              <a:ext uri="{FF2B5EF4-FFF2-40B4-BE49-F238E27FC236}">
                <a16:creationId xmlns:a16="http://schemas.microsoft.com/office/drawing/2014/main" id="{51DF8263-B7A5-4FE5-8BDB-30F11D9E314F}"/>
              </a:ext>
            </a:extLst>
          </p:cNvPr>
          <p:cNvGrpSpPr/>
          <p:nvPr/>
        </p:nvGrpSpPr>
        <p:grpSpPr>
          <a:xfrm>
            <a:off x="2096313" y="446686"/>
            <a:ext cx="1944776" cy="1944035"/>
            <a:chOff x="2185213" y="294286"/>
            <a:chExt cx="1944776" cy="1944035"/>
          </a:xfrm>
        </p:grpSpPr>
        <p:sp>
          <p:nvSpPr>
            <p:cNvPr id="53" name="Oval 52">
              <a:extLst>
                <a:ext uri="{FF2B5EF4-FFF2-40B4-BE49-F238E27FC236}">
                  <a16:creationId xmlns:a16="http://schemas.microsoft.com/office/drawing/2014/main" id="{754E333A-967A-44E8-BBD7-C442B8EF4CE7}"/>
                </a:ext>
              </a:extLst>
            </p:cNvPr>
            <p:cNvSpPr/>
            <p:nvPr/>
          </p:nvSpPr>
          <p:spPr>
            <a:xfrm flipH="1">
              <a:off x="2185213" y="294286"/>
              <a:ext cx="1944776" cy="1944035"/>
            </a:xfrm>
            <a:prstGeom prst="ellipse">
              <a:avLst/>
            </a:prstGeom>
            <a:noFill/>
            <a:ln w="28575" cap="flat" cmpd="sng" algn="ctr">
              <a:solidFill>
                <a:srgbClr val="4D4D4D"/>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54" name="TextBox 53">
              <a:extLst>
                <a:ext uri="{FF2B5EF4-FFF2-40B4-BE49-F238E27FC236}">
                  <a16:creationId xmlns:a16="http://schemas.microsoft.com/office/drawing/2014/main" id="{BC773329-018A-4350-A2C1-6768C8B1E2A6}"/>
                </a:ext>
              </a:extLst>
            </p:cNvPr>
            <p:cNvSpPr txBox="1"/>
            <p:nvPr/>
          </p:nvSpPr>
          <p:spPr>
            <a:xfrm>
              <a:off x="2654922" y="312963"/>
              <a:ext cx="1042657" cy="452547"/>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1176" b="1">
                  <a:solidFill>
                    <a:srgbClr val="353535">
                      <a:lumMod val="50000"/>
                    </a:srgbClr>
                  </a:solidFill>
                  <a:ea typeface="Segoe UI" panose="020B0502040204020203" pitchFamily="34" charset="0"/>
                  <a:cs typeface="Segoe UI" panose="020B0502040204020203" pitchFamily="34" charset="0"/>
                </a:rPr>
                <a:t>Channels</a:t>
              </a:r>
            </a:p>
          </p:txBody>
        </p:sp>
        <p:grpSp>
          <p:nvGrpSpPr>
            <p:cNvPr id="55" name="Group 54">
              <a:extLst>
                <a:ext uri="{FF2B5EF4-FFF2-40B4-BE49-F238E27FC236}">
                  <a16:creationId xmlns:a16="http://schemas.microsoft.com/office/drawing/2014/main" id="{CDABC988-8B30-430D-8F94-BD18DD918BF0}"/>
                </a:ext>
              </a:extLst>
            </p:cNvPr>
            <p:cNvGrpSpPr/>
            <p:nvPr/>
          </p:nvGrpSpPr>
          <p:grpSpPr>
            <a:xfrm>
              <a:off x="2874740" y="998644"/>
              <a:ext cx="527203" cy="535319"/>
              <a:chOff x="-1901900" y="3130855"/>
              <a:chExt cx="527203" cy="535319"/>
            </a:xfrm>
          </p:grpSpPr>
          <p:sp>
            <p:nvSpPr>
              <p:cNvPr id="65" name="Oval 64">
                <a:extLst>
                  <a:ext uri="{FF2B5EF4-FFF2-40B4-BE49-F238E27FC236}">
                    <a16:creationId xmlns:a16="http://schemas.microsoft.com/office/drawing/2014/main" id="{B6647040-03A9-4003-B537-FCED86C6BD67}"/>
                  </a:ext>
                </a:extLst>
              </p:cNvPr>
              <p:cNvSpPr/>
              <p:nvPr/>
            </p:nvSpPr>
            <p:spPr>
              <a:xfrm>
                <a:off x="-1901900" y="3130855"/>
                <a:ext cx="527203" cy="535319"/>
              </a:xfrm>
              <a:prstGeom prst="ellipse">
                <a:avLst/>
              </a:prstGeom>
              <a:solidFill>
                <a:srgbClr val="00AFCD"/>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66" name="Modern_workplace" title="Icon of three people connected by a dotted line">
                <a:extLst>
                  <a:ext uri="{FF2B5EF4-FFF2-40B4-BE49-F238E27FC236}">
                    <a16:creationId xmlns:a16="http://schemas.microsoft.com/office/drawing/2014/main" id="{3BDED8C0-0891-4464-AED6-F51721FF05C2}"/>
                  </a:ext>
                </a:extLst>
              </p:cNvPr>
              <p:cNvSpPr>
                <a:spLocks noChangeAspect="1" noEditPoints="1"/>
              </p:cNvSpPr>
              <p:nvPr/>
            </p:nvSpPr>
            <p:spPr bwMode="auto">
              <a:xfrm>
                <a:off x="-1816024" y="3205291"/>
                <a:ext cx="355914" cy="344924"/>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2054">
                  <a:gradFill>
                    <a:gsLst>
                      <a:gs pos="0">
                        <a:srgbClr val="505050"/>
                      </a:gs>
                      <a:gs pos="100000">
                        <a:srgbClr val="505050"/>
                      </a:gs>
                    </a:gsLst>
                  </a:gradFill>
                  <a:latin typeface="Segoe UI Semilight"/>
                </a:endParaRPr>
              </a:p>
            </p:txBody>
          </p:sp>
        </p:grpSp>
        <p:pic>
          <p:nvPicPr>
            <p:cNvPr id="56" name="Picture 55">
              <a:extLst>
                <a:ext uri="{FF2B5EF4-FFF2-40B4-BE49-F238E27FC236}">
                  <a16:creationId xmlns:a16="http://schemas.microsoft.com/office/drawing/2014/main" id="{5A364A93-1DE5-4AAD-8369-CD7C53608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1079" y="969992"/>
              <a:ext cx="351926" cy="351927"/>
            </a:xfrm>
            <a:prstGeom prst="rect">
              <a:avLst/>
            </a:prstGeom>
          </p:spPr>
        </p:pic>
        <p:pic>
          <p:nvPicPr>
            <p:cNvPr id="57" name="Picture 56">
              <a:extLst>
                <a:ext uri="{FF2B5EF4-FFF2-40B4-BE49-F238E27FC236}">
                  <a16:creationId xmlns:a16="http://schemas.microsoft.com/office/drawing/2014/main" id="{ACC34C77-ABC3-472A-A0F0-4FBD4C1389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8336" y="1337691"/>
              <a:ext cx="351926" cy="351927"/>
            </a:xfrm>
            <a:prstGeom prst="rect">
              <a:avLst/>
            </a:prstGeom>
          </p:spPr>
        </p:pic>
        <p:pic>
          <p:nvPicPr>
            <p:cNvPr id="58" name="Picture 57">
              <a:extLst>
                <a:ext uri="{FF2B5EF4-FFF2-40B4-BE49-F238E27FC236}">
                  <a16:creationId xmlns:a16="http://schemas.microsoft.com/office/drawing/2014/main" id="{3D50FA19-B0C2-451D-9756-9238A53493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5470" y="1335465"/>
              <a:ext cx="351926" cy="351927"/>
            </a:xfrm>
            <a:prstGeom prst="rect">
              <a:avLst/>
            </a:prstGeom>
          </p:spPr>
        </p:pic>
        <p:pic>
          <p:nvPicPr>
            <p:cNvPr id="59" name="Picture 58">
              <a:extLst>
                <a:ext uri="{FF2B5EF4-FFF2-40B4-BE49-F238E27FC236}">
                  <a16:creationId xmlns:a16="http://schemas.microsoft.com/office/drawing/2014/main" id="{9162A336-4283-4EB7-98AF-128D69CCFB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4957" y="1628282"/>
              <a:ext cx="351926" cy="351927"/>
            </a:xfrm>
            <a:prstGeom prst="rect">
              <a:avLst/>
            </a:prstGeom>
          </p:spPr>
        </p:pic>
        <p:pic>
          <p:nvPicPr>
            <p:cNvPr id="60" name="Picture 59">
              <a:extLst>
                <a:ext uri="{FF2B5EF4-FFF2-40B4-BE49-F238E27FC236}">
                  <a16:creationId xmlns:a16="http://schemas.microsoft.com/office/drawing/2014/main" id="{B2929907-5B62-4096-A58E-AAD3BD09110E}"/>
                </a:ext>
              </a:extLst>
            </p:cNvPr>
            <p:cNvPicPr>
              <a:picLocks noChangeAspect="1"/>
            </p:cNvPicPr>
            <p:nvPr/>
          </p:nvPicPr>
          <p:blipFill>
            <a:blip r:embed="rId10"/>
            <a:stretch>
              <a:fillRect/>
            </a:stretch>
          </p:blipFill>
          <p:spPr>
            <a:xfrm>
              <a:off x="2683616" y="1685128"/>
              <a:ext cx="267769" cy="267769"/>
            </a:xfrm>
            <a:prstGeom prst="rect">
              <a:avLst/>
            </a:prstGeom>
            <a:ln>
              <a:noFill/>
            </a:ln>
          </p:spPr>
        </p:pic>
        <p:pic>
          <p:nvPicPr>
            <p:cNvPr id="61" name="Picture 60">
              <a:extLst>
                <a:ext uri="{FF2B5EF4-FFF2-40B4-BE49-F238E27FC236}">
                  <a16:creationId xmlns:a16="http://schemas.microsoft.com/office/drawing/2014/main" id="{B41ED911-7D4F-415C-981E-773BA07CD8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5064" y="642462"/>
              <a:ext cx="351926" cy="351927"/>
            </a:xfrm>
            <a:prstGeom prst="rect">
              <a:avLst/>
            </a:prstGeom>
          </p:spPr>
        </p:pic>
        <p:pic>
          <p:nvPicPr>
            <p:cNvPr id="62" name="Picture 61">
              <a:extLst>
                <a:ext uri="{FF2B5EF4-FFF2-40B4-BE49-F238E27FC236}">
                  <a16:creationId xmlns:a16="http://schemas.microsoft.com/office/drawing/2014/main" id="{7C7AFEDB-6B47-4568-BE96-DB05A03936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45116" y="638272"/>
              <a:ext cx="351926" cy="351927"/>
            </a:xfrm>
            <a:prstGeom prst="rect">
              <a:avLst/>
            </a:prstGeom>
          </p:spPr>
        </p:pic>
        <p:pic>
          <p:nvPicPr>
            <p:cNvPr id="63" name="Picture 62">
              <a:extLst>
                <a:ext uri="{FF2B5EF4-FFF2-40B4-BE49-F238E27FC236}">
                  <a16:creationId xmlns:a16="http://schemas.microsoft.com/office/drawing/2014/main" id="{94E0D36F-6CC2-46A9-A85C-4E20F5FB46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119" y="1788120"/>
              <a:ext cx="351926" cy="351927"/>
            </a:xfrm>
            <a:prstGeom prst="rect">
              <a:avLst/>
            </a:prstGeom>
          </p:spPr>
        </p:pic>
        <p:pic>
          <p:nvPicPr>
            <p:cNvPr id="64" name="Picture 63">
              <a:extLst>
                <a:ext uri="{FF2B5EF4-FFF2-40B4-BE49-F238E27FC236}">
                  <a16:creationId xmlns:a16="http://schemas.microsoft.com/office/drawing/2014/main" id="{59EF8AF2-74F4-4894-B26F-1719C3A525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55513" y="978128"/>
              <a:ext cx="351926" cy="351927"/>
            </a:xfrm>
            <a:prstGeom prst="rect">
              <a:avLst/>
            </a:prstGeom>
          </p:spPr>
        </p:pic>
      </p:grpSp>
      <p:grpSp>
        <p:nvGrpSpPr>
          <p:cNvPr id="67" name="Group 66">
            <a:extLst>
              <a:ext uri="{FF2B5EF4-FFF2-40B4-BE49-F238E27FC236}">
                <a16:creationId xmlns:a16="http://schemas.microsoft.com/office/drawing/2014/main" id="{E2CFEBF8-EBFB-41C8-9134-9C986755255D}"/>
              </a:ext>
            </a:extLst>
          </p:cNvPr>
          <p:cNvGrpSpPr/>
          <p:nvPr/>
        </p:nvGrpSpPr>
        <p:grpSpPr>
          <a:xfrm>
            <a:off x="217770" y="2609383"/>
            <a:ext cx="1964290" cy="1944035"/>
            <a:chOff x="306670" y="2456983"/>
            <a:chExt cx="1964290" cy="1944035"/>
          </a:xfrm>
        </p:grpSpPr>
        <p:sp>
          <p:nvSpPr>
            <p:cNvPr id="68" name="keyboard" title="Icon of a keyboard">
              <a:extLst>
                <a:ext uri="{FF2B5EF4-FFF2-40B4-BE49-F238E27FC236}">
                  <a16:creationId xmlns:a16="http://schemas.microsoft.com/office/drawing/2014/main" id="{3DAC8A5B-7079-423A-BDAC-FAA79D81D794}"/>
                </a:ext>
              </a:extLst>
            </p:cNvPr>
            <p:cNvSpPr>
              <a:spLocks noChangeAspect="1" noEditPoints="1"/>
            </p:cNvSpPr>
            <p:nvPr/>
          </p:nvSpPr>
          <p:spPr bwMode="auto">
            <a:xfrm>
              <a:off x="802977" y="3758408"/>
              <a:ext cx="364600" cy="203747"/>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gradFill>
                <a:latin typeface="Segoe UI Semilight"/>
              </a:endParaRPr>
            </a:p>
          </p:txBody>
        </p:sp>
        <p:sp>
          <p:nvSpPr>
            <p:cNvPr id="69" name="speech_2" title="Icon of a chat bubble">
              <a:extLst>
                <a:ext uri="{FF2B5EF4-FFF2-40B4-BE49-F238E27FC236}">
                  <a16:creationId xmlns:a16="http://schemas.microsoft.com/office/drawing/2014/main" id="{C6A35A0E-B8D9-4412-B9D9-351B2B6B8BF7}"/>
                </a:ext>
              </a:extLst>
            </p:cNvPr>
            <p:cNvSpPr>
              <a:spLocks noChangeAspect="1" noEditPoints="1"/>
            </p:cNvSpPr>
            <p:nvPr/>
          </p:nvSpPr>
          <p:spPr bwMode="auto">
            <a:xfrm>
              <a:off x="1424280" y="3738721"/>
              <a:ext cx="324089" cy="28791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gradFill>
                <a:latin typeface="Segoe UI Semilight"/>
              </a:endParaRPr>
            </a:p>
          </p:txBody>
        </p:sp>
        <p:sp>
          <p:nvSpPr>
            <p:cNvPr id="70" name="FingerInking_ED5F" title="Icon of a closed hand with one finger pointed and a curved line below the finger">
              <a:extLst>
                <a:ext uri="{FF2B5EF4-FFF2-40B4-BE49-F238E27FC236}">
                  <a16:creationId xmlns:a16="http://schemas.microsoft.com/office/drawing/2014/main" id="{FE53B417-EA49-4776-A30B-206FEC075B77}"/>
                </a:ext>
              </a:extLst>
            </p:cNvPr>
            <p:cNvSpPr>
              <a:spLocks noChangeAspect="1" noEditPoints="1"/>
            </p:cNvSpPr>
            <p:nvPr/>
          </p:nvSpPr>
          <p:spPr bwMode="auto">
            <a:xfrm>
              <a:off x="534274" y="2982874"/>
              <a:ext cx="324011" cy="324089"/>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lin ang="5400000" scaled="1"/>
                </a:gradFill>
                <a:latin typeface="Segoe UI Semilight"/>
              </a:endParaRPr>
            </a:p>
          </p:txBody>
        </p:sp>
        <p:sp>
          <p:nvSpPr>
            <p:cNvPr id="71" name="TextBox 70">
              <a:extLst>
                <a:ext uri="{FF2B5EF4-FFF2-40B4-BE49-F238E27FC236}">
                  <a16:creationId xmlns:a16="http://schemas.microsoft.com/office/drawing/2014/main" id="{6AA08410-0390-4F4B-AD6E-072BF2F7F73E}"/>
                </a:ext>
              </a:extLst>
            </p:cNvPr>
            <p:cNvSpPr txBox="1"/>
            <p:nvPr/>
          </p:nvSpPr>
          <p:spPr>
            <a:xfrm>
              <a:off x="515244" y="4027415"/>
              <a:ext cx="981704" cy="241381"/>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Type</a:t>
              </a:r>
            </a:p>
          </p:txBody>
        </p:sp>
        <p:sp>
          <p:nvSpPr>
            <p:cNvPr id="72" name="TextBox 71">
              <a:extLst>
                <a:ext uri="{FF2B5EF4-FFF2-40B4-BE49-F238E27FC236}">
                  <a16:creationId xmlns:a16="http://schemas.microsoft.com/office/drawing/2014/main" id="{89A91DE6-883F-4103-AFF4-53F639D5A4A4}"/>
                </a:ext>
              </a:extLst>
            </p:cNvPr>
            <p:cNvSpPr txBox="1"/>
            <p:nvPr/>
          </p:nvSpPr>
          <p:spPr>
            <a:xfrm>
              <a:off x="1278520" y="4027415"/>
              <a:ext cx="615608" cy="241381"/>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Speak</a:t>
              </a:r>
            </a:p>
          </p:txBody>
        </p:sp>
        <p:sp>
          <p:nvSpPr>
            <p:cNvPr id="73" name="TextBox 72">
              <a:extLst>
                <a:ext uri="{FF2B5EF4-FFF2-40B4-BE49-F238E27FC236}">
                  <a16:creationId xmlns:a16="http://schemas.microsoft.com/office/drawing/2014/main" id="{59EB93D2-881C-4DE2-8403-4F8F64196ACC}"/>
                </a:ext>
              </a:extLst>
            </p:cNvPr>
            <p:cNvSpPr txBox="1"/>
            <p:nvPr/>
          </p:nvSpPr>
          <p:spPr>
            <a:xfrm>
              <a:off x="434268" y="3324594"/>
              <a:ext cx="568544" cy="241381"/>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Tap</a:t>
              </a:r>
            </a:p>
          </p:txBody>
        </p:sp>
        <p:sp>
          <p:nvSpPr>
            <p:cNvPr id="74" name="Oval 73">
              <a:extLst>
                <a:ext uri="{FF2B5EF4-FFF2-40B4-BE49-F238E27FC236}">
                  <a16:creationId xmlns:a16="http://schemas.microsoft.com/office/drawing/2014/main" id="{FB4CA5B6-6E63-40FB-8C09-42BB4BE170C8}"/>
                </a:ext>
              </a:extLst>
            </p:cNvPr>
            <p:cNvSpPr/>
            <p:nvPr/>
          </p:nvSpPr>
          <p:spPr>
            <a:xfrm>
              <a:off x="1041116" y="3147172"/>
              <a:ext cx="462310" cy="469426"/>
            </a:xfrm>
            <a:prstGeom prst="ellipse">
              <a:avLst/>
            </a:prstGeom>
            <a:solidFill>
              <a:srgbClr val="00AFCD"/>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75" name="boy" title="Icon of a man">
              <a:extLst>
                <a:ext uri="{FF2B5EF4-FFF2-40B4-BE49-F238E27FC236}">
                  <a16:creationId xmlns:a16="http://schemas.microsoft.com/office/drawing/2014/main" id="{158B3B03-86D3-48CA-8160-98D7C30B85D2}"/>
                </a:ext>
              </a:extLst>
            </p:cNvPr>
            <p:cNvSpPr>
              <a:spLocks noChangeAspect="1" noEditPoints="1"/>
            </p:cNvSpPr>
            <p:nvPr/>
          </p:nvSpPr>
          <p:spPr bwMode="auto">
            <a:xfrm>
              <a:off x="1187165" y="3265003"/>
              <a:ext cx="179597" cy="23376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sp>
          <p:nvSpPr>
            <p:cNvPr id="76" name="Rectangle 75">
              <a:extLst>
                <a:ext uri="{FF2B5EF4-FFF2-40B4-BE49-F238E27FC236}">
                  <a16:creationId xmlns:a16="http://schemas.microsoft.com/office/drawing/2014/main" id="{4134A9CB-E058-4D5B-8BDF-CE5C4788D8F1}"/>
                </a:ext>
              </a:extLst>
            </p:cNvPr>
            <p:cNvSpPr/>
            <p:nvPr/>
          </p:nvSpPr>
          <p:spPr>
            <a:xfrm>
              <a:off x="1025386" y="2564490"/>
              <a:ext cx="522900" cy="454227"/>
            </a:xfrm>
            <a:prstGeom prst="rect">
              <a:avLst/>
            </a:prstGeom>
          </p:spPr>
          <p:txBody>
            <a:bodyPr wrap="none">
              <a:spAutoFit/>
            </a:bodyPr>
            <a:lstStyle/>
            <a:p>
              <a:pPr algn="ctr" defTabSz="914225">
                <a:defRPr/>
              </a:pPr>
              <a:r>
                <a:rPr lang="en-GB" sz="1176" b="1">
                  <a:solidFill>
                    <a:prstClr val="black"/>
                  </a:solidFill>
                  <a:cs typeface="Segoe UI" panose="020B0502040204020203" pitchFamily="34" charset="0"/>
                </a:rPr>
                <a:t>User</a:t>
              </a:r>
            </a:p>
            <a:p>
              <a:pPr algn="ctr" defTabSz="914225">
                <a:defRPr/>
              </a:pPr>
              <a:r>
                <a:rPr lang="en-GB" sz="1176" b="1">
                  <a:solidFill>
                    <a:prstClr val="black"/>
                  </a:solidFill>
                  <a:cs typeface="Segoe UI" panose="020B0502040204020203" pitchFamily="34" charset="0"/>
                </a:rPr>
                <a:t>Input</a:t>
              </a:r>
            </a:p>
          </p:txBody>
        </p:sp>
        <p:pic>
          <p:nvPicPr>
            <p:cNvPr id="77" name="Picture 76">
              <a:extLst>
                <a:ext uri="{FF2B5EF4-FFF2-40B4-BE49-F238E27FC236}">
                  <a16:creationId xmlns:a16="http://schemas.microsoft.com/office/drawing/2014/main" id="{BBB01AC4-7B55-4BDC-A074-1417F562366F}"/>
                </a:ext>
              </a:extLst>
            </p:cNvPr>
            <p:cNvPicPr>
              <a:picLocks noChangeAspect="1"/>
            </p:cNvPicPr>
            <p:nvPr/>
          </p:nvPicPr>
          <p:blipFill>
            <a:blip r:embed="rId1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66327" y="2920940"/>
              <a:ext cx="352750" cy="352750"/>
            </a:xfrm>
            <a:prstGeom prst="ellipse">
              <a:avLst/>
            </a:prstGeom>
            <a:solidFill>
              <a:srgbClr val="FFFFFF"/>
            </a:solidFill>
            <a:ln>
              <a:solidFill>
                <a:srgbClr val="737373"/>
              </a:solidFill>
            </a:ln>
          </p:spPr>
        </p:pic>
        <p:sp>
          <p:nvSpPr>
            <p:cNvPr id="78" name="Oval 77">
              <a:extLst>
                <a:ext uri="{FF2B5EF4-FFF2-40B4-BE49-F238E27FC236}">
                  <a16:creationId xmlns:a16="http://schemas.microsoft.com/office/drawing/2014/main" id="{5E852206-0E57-47A4-80E8-862552C949E9}"/>
                </a:ext>
              </a:extLst>
            </p:cNvPr>
            <p:cNvSpPr/>
            <p:nvPr/>
          </p:nvSpPr>
          <p:spPr>
            <a:xfrm flipH="1">
              <a:off x="306670" y="2456983"/>
              <a:ext cx="1944776" cy="1944035"/>
            </a:xfrm>
            <a:prstGeom prst="ellipse">
              <a:avLst/>
            </a:prstGeom>
            <a:noFill/>
            <a:ln w="28575" cap="flat" cmpd="sng" algn="ctr">
              <a:solidFill>
                <a:srgbClr val="4D4D4D"/>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79" name="TextBox 78">
              <a:extLst>
                <a:ext uri="{FF2B5EF4-FFF2-40B4-BE49-F238E27FC236}">
                  <a16:creationId xmlns:a16="http://schemas.microsoft.com/office/drawing/2014/main" id="{FA296092-91A0-48BB-BC77-DB1F457EE2E2}"/>
                </a:ext>
              </a:extLst>
            </p:cNvPr>
            <p:cNvSpPr txBox="1"/>
            <p:nvPr/>
          </p:nvSpPr>
          <p:spPr>
            <a:xfrm>
              <a:off x="1419210" y="3284818"/>
              <a:ext cx="851750" cy="393954"/>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Adaptive Cards</a:t>
              </a:r>
            </a:p>
          </p:txBody>
        </p:sp>
      </p:grpSp>
      <p:grpSp>
        <p:nvGrpSpPr>
          <p:cNvPr id="80" name="Group 79">
            <a:extLst>
              <a:ext uri="{FF2B5EF4-FFF2-40B4-BE49-F238E27FC236}">
                <a16:creationId xmlns:a16="http://schemas.microsoft.com/office/drawing/2014/main" id="{3D7DD2FC-167B-4B4D-96B2-AE17F6CBE312}"/>
              </a:ext>
            </a:extLst>
          </p:cNvPr>
          <p:cNvGrpSpPr/>
          <p:nvPr/>
        </p:nvGrpSpPr>
        <p:grpSpPr>
          <a:xfrm>
            <a:off x="1906156" y="2362726"/>
            <a:ext cx="2400743" cy="2442015"/>
            <a:chOff x="1995056" y="2210326"/>
            <a:chExt cx="2400743" cy="2442015"/>
          </a:xfrm>
        </p:grpSpPr>
        <p:grpSp>
          <p:nvGrpSpPr>
            <p:cNvPr id="81" name="Group 80">
              <a:extLst>
                <a:ext uri="{FF2B5EF4-FFF2-40B4-BE49-F238E27FC236}">
                  <a16:creationId xmlns:a16="http://schemas.microsoft.com/office/drawing/2014/main" id="{411B741E-75A0-4E18-8962-449C97744CCD}"/>
                </a:ext>
              </a:extLst>
            </p:cNvPr>
            <p:cNvGrpSpPr/>
            <p:nvPr/>
          </p:nvGrpSpPr>
          <p:grpSpPr>
            <a:xfrm>
              <a:off x="3278640" y="3019931"/>
              <a:ext cx="861974" cy="900172"/>
              <a:chOff x="3281815" y="3019931"/>
              <a:chExt cx="861974" cy="900172"/>
            </a:xfrm>
          </p:grpSpPr>
          <p:sp>
            <p:nvSpPr>
              <p:cNvPr id="87" name="Robot_E99A" title="Icon of a robot">
                <a:extLst>
                  <a:ext uri="{FF2B5EF4-FFF2-40B4-BE49-F238E27FC236}">
                    <a16:creationId xmlns:a16="http://schemas.microsoft.com/office/drawing/2014/main" id="{DE43BB19-DEF2-42B6-889B-744BD2B46C31}"/>
                  </a:ext>
                </a:extLst>
              </p:cNvPr>
              <p:cNvSpPr>
                <a:spLocks noChangeAspect="1" noEditPoints="1"/>
              </p:cNvSpPr>
              <p:nvPr/>
            </p:nvSpPr>
            <p:spPr bwMode="auto">
              <a:xfrm>
                <a:off x="3528529" y="3211012"/>
                <a:ext cx="379380" cy="49023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28575" cap="sq">
                <a:solidFill>
                  <a:srgbClr val="3B89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sp>
            <p:nvSpPr>
              <p:cNvPr id="88" name="Freeform 305">
                <a:extLst>
                  <a:ext uri="{FF2B5EF4-FFF2-40B4-BE49-F238E27FC236}">
                    <a16:creationId xmlns:a16="http://schemas.microsoft.com/office/drawing/2014/main" id="{82A4462E-CFAF-4377-845C-36B4D0818A7C}"/>
                  </a:ext>
                </a:extLst>
              </p:cNvPr>
              <p:cNvSpPr/>
              <p:nvPr/>
            </p:nvSpPr>
            <p:spPr bwMode="auto">
              <a:xfrm flipH="1">
                <a:off x="3281815" y="3306817"/>
                <a:ext cx="94474" cy="284234"/>
              </a:xfrm>
              <a:custGeom>
                <a:avLst/>
                <a:gdLst>
                  <a:gd name="connsiteX0" fmla="*/ 0 w 171450"/>
                  <a:gd name="connsiteY0" fmla="*/ 0 h 500062"/>
                  <a:gd name="connsiteX1" fmla="*/ 171450 w 171450"/>
                  <a:gd name="connsiteY1" fmla="*/ 242887 h 500062"/>
                  <a:gd name="connsiteX2" fmla="*/ 28575 w 171450"/>
                  <a:gd name="connsiteY2" fmla="*/ 500062 h 500062"/>
                  <a:gd name="connsiteX0" fmla="*/ 51813 w 142875"/>
                  <a:gd name="connsiteY0" fmla="*/ 0 h 396228"/>
                  <a:gd name="connsiteX1" fmla="*/ 142875 w 142875"/>
                  <a:gd name="connsiteY1" fmla="*/ 139053 h 396228"/>
                  <a:gd name="connsiteX2" fmla="*/ 0 w 142875"/>
                  <a:gd name="connsiteY2" fmla="*/ 396228 h 396228"/>
                  <a:gd name="connsiteX0" fmla="*/ 0 w 91062"/>
                  <a:gd name="connsiteY0" fmla="*/ 0 h 295743"/>
                  <a:gd name="connsiteX1" fmla="*/ 91062 w 91062"/>
                  <a:gd name="connsiteY1" fmla="*/ 139053 h 295743"/>
                  <a:gd name="connsiteX2" fmla="*/ 8478 w 91062"/>
                  <a:gd name="connsiteY2" fmla="*/ 295743 h 295743"/>
                  <a:gd name="connsiteX0" fmla="*/ 0 w 11805"/>
                  <a:gd name="connsiteY0" fmla="*/ 0 h 295743"/>
                  <a:gd name="connsiteX1" fmla="*/ 11805 w 11805"/>
                  <a:gd name="connsiteY1" fmla="*/ 139053 h 295743"/>
                  <a:gd name="connsiteX2" fmla="*/ 8478 w 11805"/>
                  <a:gd name="connsiteY2" fmla="*/ 295743 h 295743"/>
                  <a:gd name="connsiteX0" fmla="*/ 1405 w 9883"/>
                  <a:gd name="connsiteY0" fmla="*/ 0 h 295743"/>
                  <a:gd name="connsiteX1" fmla="*/ 0 w 9883"/>
                  <a:gd name="connsiteY1" fmla="*/ 142357 h 295743"/>
                  <a:gd name="connsiteX2" fmla="*/ 9883 w 9883"/>
                  <a:gd name="connsiteY2" fmla="*/ 295743 h 295743"/>
                  <a:gd name="connsiteX0" fmla="*/ 18155 w 18155"/>
                  <a:gd name="connsiteY0" fmla="*/ 0 h 10000"/>
                  <a:gd name="connsiteX1" fmla="*/ 16733 w 18155"/>
                  <a:gd name="connsiteY1" fmla="*/ 4814 h 10000"/>
                  <a:gd name="connsiteX2" fmla="*/ 0 w 18155"/>
                  <a:gd name="connsiteY2" fmla="*/ 10000 h 10000"/>
                  <a:gd name="connsiteX0" fmla="*/ 1422 w 1422"/>
                  <a:gd name="connsiteY0" fmla="*/ 0 h 10000"/>
                  <a:gd name="connsiteX1" fmla="*/ 0 w 1422"/>
                  <a:gd name="connsiteY1" fmla="*/ 4814 h 10000"/>
                  <a:gd name="connsiteX2" fmla="*/ 1089 w 1422"/>
                  <a:gd name="connsiteY2" fmla="*/ 10000 h 10000"/>
                  <a:gd name="connsiteX0" fmla="*/ 2340 w 650533"/>
                  <a:gd name="connsiteY0" fmla="*/ 0 h 10000"/>
                  <a:gd name="connsiteX1" fmla="*/ 650533 w 650533"/>
                  <a:gd name="connsiteY1" fmla="*/ 5037 h 10000"/>
                  <a:gd name="connsiteX2" fmla="*/ -2 w 650533"/>
                  <a:gd name="connsiteY2" fmla="*/ 10000 h 10000"/>
                  <a:gd name="connsiteX0" fmla="*/ 2340 w 932616"/>
                  <a:gd name="connsiteY0" fmla="*/ 0 h 10000"/>
                  <a:gd name="connsiteX1" fmla="*/ 932616 w 932616"/>
                  <a:gd name="connsiteY1" fmla="*/ 5149 h 10000"/>
                  <a:gd name="connsiteX2" fmla="*/ -2 w 932616"/>
                  <a:gd name="connsiteY2" fmla="*/ 10000 h 10000"/>
                </a:gdLst>
                <a:ahLst/>
                <a:cxnLst>
                  <a:cxn ang="0">
                    <a:pos x="connsiteX0" y="connsiteY0"/>
                  </a:cxn>
                  <a:cxn ang="0">
                    <a:pos x="connsiteX1" y="connsiteY1"/>
                  </a:cxn>
                  <a:cxn ang="0">
                    <a:pos x="connsiteX2" y="connsiteY2"/>
                  </a:cxn>
                </a:cxnLst>
                <a:rect l="l" t="t" r="r" b="b"/>
                <a:pathLst>
                  <a:path w="932616" h="10000">
                    <a:moveTo>
                      <a:pt x="2340" y="0"/>
                    </a:moveTo>
                    <a:lnTo>
                      <a:pt x="932616" y="5149"/>
                    </a:lnTo>
                    <a:lnTo>
                      <a:pt x="-2" y="10000"/>
                    </a:lnTo>
                  </a:path>
                </a:pathLst>
              </a:custGeom>
              <a:noFill/>
              <a:ln w="28575" cap="flat" cmpd="sng" algn="ctr">
                <a:solidFill>
                  <a:srgbClr val="3B89C3"/>
                </a:solidFill>
                <a:prstDash val="solid"/>
                <a:headEnd type="none" w="med" len="med"/>
                <a:tailEnd type="none" w="med" len="med"/>
              </a:ln>
              <a:effectLst/>
            </p:spPr>
            <p:txBody>
              <a:bodyPr rtlCol="0" anchor="ctr"/>
              <a:lstStyle/>
              <a:p>
                <a:pPr algn="ctr" defTabSz="1043394">
                  <a:defRPr/>
                </a:pPr>
                <a:endParaRPr lang="en-US" sz="2054" kern="0">
                  <a:solidFill>
                    <a:srgbClr val="FFFFFF"/>
                  </a:solidFill>
                  <a:latin typeface="Segoe UI Semilight"/>
                </a:endParaRPr>
              </a:p>
            </p:txBody>
          </p:sp>
          <p:sp>
            <p:nvSpPr>
              <p:cNvPr id="89" name="Freeform 305">
                <a:extLst>
                  <a:ext uri="{FF2B5EF4-FFF2-40B4-BE49-F238E27FC236}">
                    <a16:creationId xmlns:a16="http://schemas.microsoft.com/office/drawing/2014/main" id="{5AC3B33B-1627-4B1F-B562-EE5C292E7189}"/>
                  </a:ext>
                </a:extLst>
              </p:cNvPr>
              <p:cNvSpPr/>
              <p:nvPr/>
            </p:nvSpPr>
            <p:spPr bwMode="auto">
              <a:xfrm rot="10800000" flipH="1">
                <a:off x="4049315" y="3306817"/>
                <a:ext cx="94474" cy="284234"/>
              </a:xfrm>
              <a:custGeom>
                <a:avLst/>
                <a:gdLst>
                  <a:gd name="connsiteX0" fmla="*/ 0 w 171450"/>
                  <a:gd name="connsiteY0" fmla="*/ 0 h 500062"/>
                  <a:gd name="connsiteX1" fmla="*/ 171450 w 171450"/>
                  <a:gd name="connsiteY1" fmla="*/ 242887 h 500062"/>
                  <a:gd name="connsiteX2" fmla="*/ 28575 w 171450"/>
                  <a:gd name="connsiteY2" fmla="*/ 500062 h 500062"/>
                  <a:gd name="connsiteX0" fmla="*/ 51813 w 142875"/>
                  <a:gd name="connsiteY0" fmla="*/ 0 h 396228"/>
                  <a:gd name="connsiteX1" fmla="*/ 142875 w 142875"/>
                  <a:gd name="connsiteY1" fmla="*/ 139053 h 396228"/>
                  <a:gd name="connsiteX2" fmla="*/ 0 w 142875"/>
                  <a:gd name="connsiteY2" fmla="*/ 396228 h 396228"/>
                  <a:gd name="connsiteX0" fmla="*/ 0 w 91062"/>
                  <a:gd name="connsiteY0" fmla="*/ 0 h 295743"/>
                  <a:gd name="connsiteX1" fmla="*/ 91062 w 91062"/>
                  <a:gd name="connsiteY1" fmla="*/ 139053 h 295743"/>
                  <a:gd name="connsiteX2" fmla="*/ 8478 w 91062"/>
                  <a:gd name="connsiteY2" fmla="*/ 295743 h 295743"/>
                  <a:gd name="connsiteX0" fmla="*/ 0 w 11805"/>
                  <a:gd name="connsiteY0" fmla="*/ 0 h 295743"/>
                  <a:gd name="connsiteX1" fmla="*/ 11805 w 11805"/>
                  <a:gd name="connsiteY1" fmla="*/ 139053 h 295743"/>
                  <a:gd name="connsiteX2" fmla="*/ 8478 w 11805"/>
                  <a:gd name="connsiteY2" fmla="*/ 295743 h 295743"/>
                  <a:gd name="connsiteX0" fmla="*/ 1405 w 9883"/>
                  <a:gd name="connsiteY0" fmla="*/ 0 h 295743"/>
                  <a:gd name="connsiteX1" fmla="*/ 0 w 9883"/>
                  <a:gd name="connsiteY1" fmla="*/ 142357 h 295743"/>
                  <a:gd name="connsiteX2" fmla="*/ 9883 w 9883"/>
                  <a:gd name="connsiteY2" fmla="*/ 295743 h 295743"/>
                  <a:gd name="connsiteX0" fmla="*/ 18155 w 18155"/>
                  <a:gd name="connsiteY0" fmla="*/ 0 h 10000"/>
                  <a:gd name="connsiteX1" fmla="*/ 16733 w 18155"/>
                  <a:gd name="connsiteY1" fmla="*/ 4814 h 10000"/>
                  <a:gd name="connsiteX2" fmla="*/ 0 w 18155"/>
                  <a:gd name="connsiteY2" fmla="*/ 10000 h 10000"/>
                  <a:gd name="connsiteX0" fmla="*/ 1422 w 1422"/>
                  <a:gd name="connsiteY0" fmla="*/ 0 h 10000"/>
                  <a:gd name="connsiteX1" fmla="*/ 0 w 1422"/>
                  <a:gd name="connsiteY1" fmla="*/ 4814 h 10000"/>
                  <a:gd name="connsiteX2" fmla="*/ 1089 w 1422"/>
                  <a:gd name="connsiteY2" fmla="*/ 10000 h 10000"/>
                  <a:gd name="connsiteX0" fmla="*/ 2340 w 650533"/>
                  <a:gd name="connsiteY0" fmla="*/ 0 h 10000"/>
                  <a:gd name="connsiteX1" fmla="*/ 650533 w 650533"/>
                  <a:gd name="connsiteY1" fmla="*/ 5037 h 10000"/>
                  <a:gd name="connsiteX2" fmla="*/ -2 w 650533"/>
                  <a:gd name="connsiteY2" fmla="*/ 10000 h 10000"/>
                  <a:gd name="connsiteX0" fmla="*/ 2340 w 932616"/>
                  <a:gd name="connsiteY0" fmla="*/ 0 h 10000"/>
                  <a:gd name="connsiteX1" fmla="*/ 932616 w 932616"/>
                  <a:gd name="connsiteY1" fmla="*/ 5149 h 10000"/>
                  <a:gd name="connsiteX2" fmla="*/ -2 w 932616"/>
                  <a:gd name="connsiteY2" fmla="*/ 10000 h 10000"/>
                </a:gdLst>
                <a:ahLst/>
                <a:cxnLst>
                  <a:cxn ang="0">
                    <a:pos x="connsiteX0" y="connsiteY0"/>
                  </a:cxn>
                  <a:cxn ang="0">
                    <a:pos x="connsiteX1" y="connsiteY1"/>
                  </a:cxn>
                  <a:cxn ang="0">
                    <a:pos x="connsiteX2" y="connsiteY2"/>
                  </a:cxn>
                </a:cxnLst>
                <a:rect l="l" t="t" r="r" b="b"/>
                <a:pathLst>
                  <a:path w="932616" h="10000">
                    <a:moveTo>
                      <a:pt x="2340" y="0"/>
                    </a:moveTo>
                    <a:lnTo>
                      <a:pt x="932616" y="5149"/>
                    </a:lnTo>
                    <a:lnTo>
                      <a:pt x="-2" y="10000"/>
                    </a:lnTo>
                  </a:path>
                </a:pathLst>
              </a:custGeom>
              <a:noFill/>
              <a:ln w="28575" cap="flat" cmpd="sng" algn="ctr">
                <a:solidFill>
                  <a:srgbClr val="3B89C3"/>
                </a:solidFill>
                <a:prstDash val="solid"/>
                <a:headEnd type="none" w="med" len="med"/>
                <a:tailEnd type="none" w="med" len="med"/>
              </a:ln>
              <a:effectLst/>
            </p:spPr>
            <p:txBody>
              <a:bodyPr rtlCol="0" anchor="ctr"/>
              <a:lstStyle/>
              <a:p>
                <a:pPr algn="ctr" defTabSz="1043394">
                  <a:defRPr/>
                </a:pPr>
                <a:endParaRPr lang="en-US" sz="2054" kern="0">
                  <a:solidFill>
                    <a:srgbClr val="FFFFFF"/>
                  </a:solidFill>
                  <a:latin typeface="Segoe UI Semilight"/>
                </a:endParaRPr>
              </a:p>
            </p:txBody>
          </p:sp>
          <p:sp>
            <p:nvSpPr>
              <p:cNvPr id="90" name="Freeform 305">
                <a:extLst>
                  <a:ext uri="{FF2B5EF4-FFF2-40B4-BE49-F238E27FC236}">
                    <a16:creationId xmlns:a16="http://schemas.microsoft.com/office/drawing/2014/main" id="{ECF7E5C3-34B4-4C09-83DB-14A2A9995544}"/>
                  </a:ext>
                </a:extLst>
              </p:cNvPr>
              <p:cNvSpPr/>
              <p:nvPr/>
            </p:nvSpPr>
            <p:spPr bwMode="auto">
              <a:xfrm rot="16200000" flipH="1">
                <a:off x="3670982" y="3730749"/>
                <a:ext cx="94474" cy="284234"/>
              </a:xfrm>
              <a:custGeom>
                <a:avLst/>
                <a:gdLst>
                  <a:gd name="connsiteX0" fmla="*/ 0 w 171450"/>
                  <a:gd name="connsiteY0" fmla="*/ 0 h 500062"/>
                  <a:gd name="connsiteX1" fmla="*/ 171450 w 171450"/>
                  <a:gd name="connsiteY1" fmla="*/ 242887 h 500062"/>
                  <a:gd name="connsiteX2" fmla="*/ 28575 w 171450"/>
                  <a:gd name="connsiteY2" fmla="*/ 500062 h 500062"/>
                  <a:gd name="connsiteX0" fmla="*/ 51813 w 142875"/>
                  <a:gd name="connsiteY0" fmla="*/ 0 h 396228"/>
                  <a:gd name="connsiteX1" fmla="*/ 142875 w 142875"/>
                  <a:gd name="connsiteY1" fmla="*/ 139053 h 396228"/>
                  <a:gd name="connsiteX2" fmla="*/ 0 w 142875"/>
                  <a:gd name="connsiteY2" fmla="*/ 396228 h 396228"/>
                  <a:gd name="connsiteX0" fmla="*/ 0 w 91062"/>
                  <a:gd name="connsiteY0" fmla="*/ 0 h 295743"/>
                  <a:gd name="connsiteX1" fmla="*/ 91062 w 91062"/>
                  <a:gd name="connsiteY1" fmla="*/ 139053 h 295743"/>
                  <a:gd name="connsiteX2" fmla="*/ 8478 w 91062"/>
                  <a:gd name="connsiteY2" fmla="*/ 295743 h 295743"/>
                  <a:gd name="connsiteX0" fmla="*/ 0 w 11805"/>
                  <a:gd name="connsiteY0" fmla="*/ 0 h 295743"/>
                  <a:gd name="connsiteX1" fmla="*/ 11805 w 11805"/>
                  <a:gd name="connsiteY1" fmla="*/ 139053 h 295743"/>
                  <a:gd name="connsiteX2" fmla="*/ 8478 w 11805"/>
                  <a:gd name="connsiteY2" fmla="*/ 295743 h 295743"/>
                  <a:gd name="connsiteX0" fmla="*/ 1405 w 9883"/>
                  <a:gd name="connsiteY0" fmla="*/ 0 h 295743"/>
                  <a:gd name="connsiteX1" fmla="*/ 0 w 9883"/>
                  <a:gd name="connsiteY1" fmla="*/ 142357 h 295743"/>
                  <a:gd name="connsiteX2" fmla="*/ 9883 w 9883"/>
                  <a:gd name="connsiteY2" fmla="*/ 295743 h 295743"/>
                  <a:gd name="connsiteX0" fmla="*/ 18155 w 18155"/>
                  <a:gd name="connsiteY0" fmla="*/ 0 h 10000"/>
                  <a:gd name="connsiteX1" fmla="*/ 16733 w 18155"/>
                  <a:gd name="connsiteY1" fmla="*/ 4814 h 10000"/>
                  <a:gd name="connsiteX2" fmla="*/ 0 w 18155"/>
                  <a:gd name="connsiteY2" fmla="*/ 10000 h 10000"/>
                  <a:gd name="connsiteX0" fmla="*/ 1422 w 1422"/>
                  <a:gd name="connsiteY0" fmla="*/ 0 h 10000"/>
                  <a:gd name="connsiteX1" fmla="*/ 0 w 1422"/>
                  <a:gd name="connsiteY1" fmla="*/ 4814 h 10000"/>
                  <a:gd name="connsiteX2" fmla="*/ 1089 w 1422"/>
                  <a:gd name="connsiteY2" fmla="*/ 10000 h 10000"/>
                  <a:gd name="connsiteX0" fmla="*/ 2340 w 650533"/>
                  <a:gd name="connsiteY0" fmla="*/ 0 h 10000"/>
                  <a:gd name="connsiteX1" fmla="*/ 650533 w 650533"/>
                  <a:gd name="connsiteY1" fmla="*/ 5037 h 10000"/>
                  <a:gd name="connsiteX2" fmla="*/ -2 w 650533"/>
                  <a:gd name="connsiteY2" fmla="*/ 10000 h 10000"/>
                  <a:gd name="connsiteX0" fmla="*/ 2340 w 932616"/>
                  <a:gd name="connsiteY0" fmla="*/ 0 h 10000"/>
                  <a:gd name="connsiteX1" fmla="*/ 932616 w 932616"/>
                  <a:gd name="connsiteY1" fmla="*/ 5149 h 10000"/>
                  <a:gd name="connsiteX2" fmla="*/ -2 w 932616"/>
                  <a:gd name="connsiteY2" fmla="*/ 10000 h 10000"/>
                </a:gdLst>
                <a:ahLst/>
                <a:cxnLst>
                  <a:cxn ang="0">
                    <a:pos x="connsiteX0" y="connsiteY0"/>
                  </a:cxn>
                  <a:cxn ang="0">
                    <a:pos x="connsiteX1" y="connsiteY1"/>
                  </a:cxn>
                  <a:cxn ang="0">
                    <a:pos x="connsiteX2" y="connsiteY2"/>
                  </a:cxn>
                </a:cxnLst>
                <a:rect l="l" t="t" r="r" b="b"/>
                <a:pathLst>
                  <a:path w="932616" h="10000">
                    <a:moveTo>
                      <a:pt x="2340" y="0"/>
                    </a:moveTo>
                    <a:lnTo>
                      <a:pt x="932616" y="5149"/>
                    </a:lnTo>
                    <a:lnTo>
                      <a:pt x="-2" y="10000"/>
                    </a:lnTo>
                  </a:path>
                </a:pathLst>
              </a:custGeom>
              <a:noFill/>
              <a:ln w="28575" cap="flat" cmpd="sng" algn="ctr">
                <a:solidFill>
                  <a:srgbClr val="3B89C3"/>
                </a:solidFill>
                <a:prstDash val="solid"/>
                <a:headEnd type="none" w="med" len="med"/>
                <a:tailEnd type="none" w="med" len="med"/>
              </a:ln>
              <a:effectLst/>
            </p:spPr>
            <p:txBody>
              <a:bodyPr rtlCol="0" anchor="ctr"/>
              <a:lstStyle/>
              <a:p>
                <a:pPr algn="ctr" defTabSz="1043394">
                  <a:defRPr/>
                </a:pPr>
                <a:endParaRPr lang="en-US" sz="2054" kern="0">
                  <a:solidFill>
                    <a:srgbClr val="FFFFFF"/>
                  </a:solidFill>
                  <a:latin typeface="Segoe UI Semilight"/>
                </a:endParaRPr>
              </a:p>
            </p:txBody>
          </p:sp>
          <p:sp>
            <p:nvSpPr>
              <p:cNvPr id="91" name="Freeform 305">
                <a:extLst>
                  <a:ext uri="{FF2B5EF4-FFF2-40B4-BE49-F238E27FC236}">
                    <a16:creationId xmlns:a16="http://schemas.microsoft.com/office/drawing/2014/main" id="{5044DECF-A85B-4780-A3BD-BAEAE4CFB182}"/>
                  </a:ext>
                </a:extLst>
              </p:cNvPr>
              <p:cNvSpPr/>
              <p:nvPr/>
            </p:nvSpPr>
            <p:spPr bwMode="auto">
              <a:xfrm rot="5400000" flipH="1">
                <a:off x="3670982" y="2925051"/>
                <a:ext cx="94474" cy="284234"/>
              </a:xfrm>
              <a:custGeom>
                <a:avLst/>
                <a:gdLst>
                  <a:gd name="connsiteX0" fmla="*/ 0 w 171450"/>
                  <a:gd name="connsiteY0" fmla="*/ 0 h 500062"/>
                  <a:gd name="connsiteX1" fmla="*/ 171450 w 171450"/>
                  <a:gd name="connsiteY1" fmla="*/ 242887 h 500062"/>
                  <a:gd name="connsiteX2" fmla="*/ 28575 w 171450"/>
                  <a:gd name="connsiteY2" fmla="*/ 500062 h 500062"/>
                  <a:gd name="connsiteX0" fmla="*/ 51813 w 142875"/>
                  <a:gd name="connsiteY0" fmla="*/ 0 h 396228"/>
                  <a:gd name="connsiteX1" fmla="*/ 142875 w 142875"/>
                  <a:gd name="connsiteY1" fmla="*/ 139053 h 396228"/>
                  <a:gd name="connsiteX2" fmla="*/ 0 w 142875"/>
                  <a:gd name="connsiteY2" fmla="*/ 396228 h 396228"/>
                  <a:gd name="connsiteX0" fmla="*/ 0 w 91062"/>
                  <a:gd name="connsiteY0" fmla="*/ 0 h 295743"/>
                  <a:gd name="connsiteX1" fmla="*/ 91062 w 91062"/>
                  <a:gd name="connsiteY1" fmla="*/ 139053 h 295743"/>
                  <a:gd name="connsiteX2" fmla="*/ 8478 w 91062"/>
                  <a:gd name="connsiteY2" fmla="*/ 295743 h 295743"/>
                  <a:gd name="connsiteX0" fmla="*/ 0 w 11805"/>
                  <a:gd name="connsiteY0" fmla="*/ 0 h 295743"/>
                  <a:gd name="connsiteX1" fmla="*/ 11805 w 11805"/>
                  <a:gd name="connsiteY1" fmla="*/ 139053 h 295743"/>
                  <a:gd name="connsiteX2" fmla="*/ 8478 w 11805"/>
                  <a:gd name="connsiteY2" fmla="*/ 295743 h 295743"/>
                  <a:gd name="connsiteX0" fmla="*/ 1405 w 9883"/>
                  <a:gd name="connsiteY0" fmla="*/ 0 h 295743"/>
                  <a:gd name="connsiteX1" fmla="*/ 0 w 9883"/>
                  <a:gd name="connsiteY1" fmla="*/ 142357 h 295743"/>
                  <a:gd name="connsiteX2" fmla="*/ 9883 w 9883"/>
                  <a:gd name="connsiteY2" fmla="*/ 295743 h 295743"/>
                  <a:gd name="connsiteX0" fmla="*/ 18155 w 18155"/>
                  <a:gd name="connsiteY0" fmla="*/ 0 h 10000"/>
                  <a:gd name="connsiteX1" fmla="*/ 16733 w 18155"/>
                  <a:gd name="connsiteY1" fmla="*/ 4814 h 10000"/>
                  <a:gd name="connsiteX2" fmla="*/ 0 w 18155"/>
                  <a:gd name="connsiteY2" fmla="*/ 10000 h 10000"/>
                  <a:gd name="connsiteX0" fmla="*/ 1422 w 1422"/>
                  <a:gd name="connsiteY0" fmla="*/ 0 h 10000"/>
                  <a:gd name="connsiteX1" fmla="*/ 0 w 1422"/>
                  <a:gd name="connsiteY1" fmla="*/ 4814 h 10000"/>
                  <a:gd name="connsiteX2" fmla="*/ 1089 w 1422"/>
                  <a:gd name="connsiteY2" fmla="*/ 10000 h 10000"/>
                  <a:gd name="connsiteX0" fmla="*/ 2340 w 650533"/>
                  <a:gd name="connsiteY0" fmla="*/ 0 h 10000"/>
                  <a:gd name="connsiteX1" fmla="*/ 650533 w 650533"/>
                  <a:gd name="connsiteY1" fmla="*/ 5037 h 10000"/>
                  <a:gd name="connsiteX2" fmla="*/ -2 w 650533"/>
                  <a:gd name="connsiteY2" fmla="*/ 10000 h 10000"/>
                  <a:gd name="connsiteX0" fmla="*/ 2340 w 932616"/>
                  <a:gd name="connsiteY0" fmla="*/ 0 h 10000"/>
                  <a:gd name="connsiteX1" fmla="*/ 932616 w 932616"/>
                  <a:gd name="connsiteY1" fmla="*/ 5149 h 10000"/>
                  <a:gd name="connsiteX2" fmla="*/ -2 w 932616"/>
                  <a:gd name="connsiteY2" fmla="*/ 10000 h 10000"/>
                </a:gdLst>
                <a:ahLst/>
                <a:cxnLst>
                  <a:cxn ang="0">
                    <a:pos x="connsiteX0" y="connsiteY0"/>
                  </a:cxn>
                  <a:cxn ang="0">
                    <a:pos x="connsiteX1" y="connsiteY1"/>
                  </a:cxn>
                  <a:cxn ang="0">
                    <a:pos x="connsiteX2" y="connsiteY2"/>
                  </a:cxn>
                </a:cxnLst>
                <a:rect l="l" t="t" r="r" b="b"/>
                <a:pathLst>
                  <a:path w="932616" h="10000">
                    <a:moveTo>
                      <a:pt x="2340" y="0"/>
                    </a:moveTo>
                    <a:lnTo>
                      <a:pt x="932616" y="5149"/>
                    </a:lnTo>
                    <a:lnTo>
                      <a:pt x="-2" y="10000"/>
                    </a:lnTo>
                  </a:path>
                </a:pathLst>
              </a:custGeom>
              <a:noFill/>
              <a:ln w="28575" cap="flat" cmpd="sng" algn="ctr">
                <a:solidFill>
                  <a:srgbClr val="3B89C3"/>
                </a:solidFill>
                <a:prstDash val="solid"/>
                <a:headEnd type="none" w="med" len="med"/>
                <a:tailEnd type="none" w="med" len="med"/>
              </a:ln>
              <a:effectLst/>
            </p:spPr>
            <p:txBody>
              <a:bodyPr rtlCol="0" anchor="ctr"/>
              <a:lstStyle/>
              <a:p>
                <a:pPr algn="ctr" defTabSz="1043394">
                  <a:defRPr/>
                </a:pPr>
                <a:endParaRPr lang="en-US" sz="2054" kern="0">
                  <a:solidFill>
                    <a:srgbClr val="FFFFFF"/>
                  </a:solidFill>
                  <a:latin typeface="Segoe UI Semilight"/>
                </a:endParaRPr>
              </a:p>
            </p:txBody>
          </p:sp>
        </p:grpSp>
        <p:cxnSp>
          <p:nvCxnSpPr>
            <p:cNvPr id="82" name="Straight Connector 81">
              <a:extLst>
                <a:ext uri="{FF2B5EF4-FFF2-40B4-BE49-F238E27FC236}">
                  <a16:creationId xmlns:a16="http://schemas.microsoft.com/office/drawing/2014/main" id="{C5A57CB3-FDD8-4117-BFF8-1C599E4EE559}"/>
                </a:ext>
              </a:extLst>
            </p:cNvPr>
            <p:cNvCxnSpPr>
              <a:cxnSpLocks/>
            </p:cNvCxnSpPr>
            <p:nvPr/>
          </p:nvCxnSpPr>
          <p:spPr>
            <a:xfrm flipH="1" flipV="1">
              <a:off x="1995056" y="4097090"/>
              <a:ext cx="464964" cy="555251"/>
            </a:xfrm>
            <a:prstGeom prst="line">
              <a:avLst/>
            </a:prstGeom>
            <a:ln w="38100">
              <a:solidFill>
                <a:schemeClr val="accent2"/>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37E2E1A-67EF-4BBD-B2F2-69F4740F821D}"/>
                </a:ext>
              </a:extLst>
            </p:cNvPr>
            <p:cNvCxnSpPr>
              <a:cxnSpLocks/>
            </p:cNvCxnSpPr>
            <p:nvPr/>
          </p:nvCxnSpPr>
          <p:spPr>
            <a:xfrm flipV="1">
              <a:off x="4200801" y="3481794"/>
              <a:ext cx="194998" cy="1"/>
            </a:xfrm>
            <a:prstGeom prst="line">
              <a:avLst/>
            </a:prstGeom>
            <a:ln w="38100">
              <a:solidFill>
                <a:schemeClr val="accent2"/>
              </a:solidFill>
              <a:prstDash val="solid"/>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F8A5C5D-E307-412C-82C0-767F924B9241}"/>
                </a:ext>
              </a:extLst>
            </p:cNvPr>
            <p:cNvSpPr/>
            <p:nvPr/>
          </p:nvSpPr>
          <p:spPr>
            <a:xfrm>
              <a:off x="3296248" y="2437937"/>
              <a:ext cx="822662" cy="454227"/>
            </a:xfrm>
            <a:prstGeom prst="rect">
              <a:avLst/>
            </a:prstGeom>
          </p:spPr>
          <p:txBody>
            <a:bodyPr wrap="none">
              <a:spAutoFit/>
            </a:bodyPr>
            <a:lstStyle/>
            <a:p>
              <a:pPr algn="ctr" defTabSz="914225">
                <a:defRPr/>
              </a:pPr>
              <a:r>
                <a:rPr lang="en-GB" sz="1176" b="1">
                  <a:solidFill>
                    <a:schemeClr val="bg1">
                      <a:lumMod val="50000"/>
                    </a:schemeClr>
                  </a:solidFill>
                  <a:ea typeface="Segoe UI" panose="020B0502040204020203" pitchFamily="34" charset="0"/>
                  <a:cs typeface="Segoe UI" panose="020B0502040204020203" pitchFamily="34" charset="0"/>
                </a:rPr>
                <a:t>Azure Bot</a:t>
              </a:r>
            </a:p>
            <a:p>
              <a:pPr algn="ctr" defTabSz="914225">
                <a:defRPr/>
              </a:pPr>
              <a:r>
                <a:rPr lang="en-GB" sz="1176" b="1">
                  <a:solidFill>
                    <a:schemeClr val="bg1">
                      <a:lumMod val="50000"/>
                    </a:schemeClr>
                  </a:solidFill>
                  <a:ea typeface="Segoe UI" panose="020B0502040204020203" pitchFamily="34" charset="0"/>
                  <a:cs typeface="Segoe UI" panose="020B0502040204020203" pitchFamily="34" charset="0"/>
                </a:rPr>
                <a:t>Services</a:t>
              </a:r>
            </a:p>
          </p:txBody>
        </p:sp>
        <p:cxnSp>
          <p:nvCxnSpPr>
            <p:cNvPr id="85" name="Straight Connector 84">
              <a:extLst>
                <a:ext uri="{FF2B5EF4-FFF2-40B4-BE49-F238E27FC236}">
                  <a16:creationId xmlns:a16="http://schemas.microsoft.com/office/drawing/2014/main" id="{C8143C91-B7F2-42AF-8381-1208F5EDF0B2}"/>
                </a:ext>
              </a:extLst>
            </p:cNvPr>
            <p:cNvCxnSpPr>
              <a:cxnSpLocks/>
            </p:cNvCxnSpPr>
            <p:nvPr/>
          </p:nvCxnSpPr>
          <p:spPr>
            <a:xfrm flipH="1">
              <a:off x="1995056" y="2210326"/>
              <a:ext cx="464964" cy="555251"/>
            </a:xfrm>
            <a:prstGeom prst="line">
              <a:avLst/>
            </a:prstGeom>
            <a:ln w="38100">
              <a:solidFill>
                <a:schemeClr val="accent2"/>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ACE3BE1-0D82-4A24-A037-D01C8FE69370}"/>
                </a:ext>
              </a:extLst>
            </p:cNvPr>
            <p:cNvCxnSpPr>
              <a:cxnSpLocks/>
            </p:cNvCxnSpPr>
            <p:nvPr/>
          </p:nvCxnSpPr>
          <p:spPr>
            <a:xfrm>
              <a:off x="2270960" y="3481795"/>
              <a:ext cx="905290" cy="0"/>
            </a:xfrm>
            <a:prstGeom prst="line">
              <a:avLst/>
            </a:prstGeom>
            <a:ln w="38100">
              <a:solidFill>
                <a:schemeClr val="accent2"/>
              </a:solidFill>
              <a:prstDash val="solid"/>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E597B47D-517C-4D87-858C-19AE44D237FD}"/>
              </a:ext>
            </a:extLst>
          </p:cNvPr>
          <p:cNvGrpSpPr/>
          <p:nvPr/>
        </p:nvGrpSpPr>
        <p:grpSpPr>
          <a:xfrm>
            <a:off x="8909796" y="4098682"/>
            <a:ext cx="2611959" cy="2611959"/>
            <a:chOff x="8998696" y="3946282"/>
            <a:chExt cx="2611959" cy="2611959"/>
          </a:xfrm>
        </p:grpSpPr>
        <p:sp>
          <p:nvSpPr>
            <p:cNvPr id="97" name="Oval 96">
              <a:extLst>
                <a:ext uri="{FF2B5EF4-FFF2-40B4-BE49-F238E27FC236}">
                  <a16:creationId xmlns:a16="http://schemas.microsoft.com/office/drawing/2014/main" id="{C4411436-7168-4F16-870B-2EF0D94D9C27}"/>
                </a:ext>
              </a:extLst>
            </p:cNvPr>
            <p:cNvSpPr/>
            <p:nvPr/>
          </p:nvSpPr>
          <p:spPr>
            <a:xfrm flipH="1">
              <a:off x="8998696" y="3946282"/>
              <a:ext cx="2611959" cy="2611959"/>
            </a:xfrm>
            <a:prstGeom prst="ellipse">
              <a:avLst/>
            </a:prstGeom>
            <a:noFill/>
            <a:ln w="28575" cap="flat" cmpd="sng" algn="ctr">
              <a:solidFill>
                <a:srgbClr val="4D4D4D"/>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93" name="TextBox 92">
              <a:extLst>
                <a:ext uri="{FF2B5EF4-FFF2-40B4-BE49-F238E27FC236}">
                  <a16:creationId xmlns:a16="http://schemas.microsoft.com/office/drawing/2014/main" id="{7F11B51A-8C1E-4FCD-918F-8A3025A28E7E}"/>
                </a:ext>
              </a:extLst>
            </p:cNvPr>
            <p:cNvSpPr txBox="1"/>
            <p:nvPr/>
          </p:nvSpPr>
          <p:spPr>
            <a:xfrm>
              <a:off x="9263977" y="4711244"/>
              <a:ext cx="805556" cy="215444"/>
            </a:xfrm>
            <a:prstGeom prst="rect">
              <a:avLst/>
            </a:prstGeom>
            <a:noFill/>
          </p:spPr>
          <p:txBody>
            <a:bodyPr wrap="square" lIns="0" tIns="0" rIns="0" bIns="0" rtlCol="0">
              <a:spAutoFit/>
            </a:bodyPr>
            <a:lstStyle/>
            <a:p>
              <a:pPr marL="0" marR="0" lvl="0" indent="0" algn="ctr" defTabSz="104339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LOB Apps</a:t>
              </a:r>
            </a:p>
          </p:txBody>
        </p:sp>
        <p:grpSp>
          <p:nvGrpSpPr>
            <p:cNvPr id="94" name="Group 93">
              <a:extLst>
                <a:ext uri="{FF2B5EF4-FFF2-40B4-BE49-F238E27FC236}">
                  <a16:creationId xmlns:a16="http://schemas.microsoft.com/office/drawing/2014/main" id="{458593AD-5014-4010-B1AE-C956090F8FF7}"/>
                </a:ext>
              </a:extLst>
            </p:cNvPr>
            <p:cNvGrpSpPr/>
            <p:nvPr/>
          </p:nvGrpSpPr>
          <p:grpSpPr>
            <a:xfrm>
              <a:off x="9218264" y="5135438"/>
              <a:ext cx="1216774" cy="275077"/>
              <a:chOff x="10252369" y="3662716"/>
              <a:chExt cx="1216947" cy="275116"/>
            </a:xfrm>
          </p:grpSpPr>
          <p:sp>
            <p:nvSpPr>
              <p:cNvPr id="102" name="building_4">
                <a:extLst>
                  <a:ext uri="{FF2B5EF4-FFF2-40B4-BE49-F238E27FC236}">
                    <a16:creationId xmlns:a16="http://schemas.microsoft.com/office/drawing/2014/main" id="{35099365-1C6F-473B-904E-8E515DD3C0FB}"/>
                  </a:ext>
                </a:extLst>
              </p:cNvPr>
              <p:cNvSpPr>
                <a:spLocks noChangeAspect="1" noEditPoints="1"/>
              </p:cNvSpPr>
              <p:nvPr/>
            </p:nvSpPr>
            <p:spPr bwMode="auto">
              <a:xfrm>
                <a:off x="10252369" y="3662716"/>
                <a:ext cx="270852" cy="27511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952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TextBox 102">
                <a:extLst>
                  <a:ext uri="{FF2B5EF4-FFF2-40B4-BE49-F238E27FC236}">
                    <a16:creationId xmlns:a16="http://schemas.microsoft.com/office/drawing/2014/main" id="{A44F2F51-D637-47ED-88CE-694C498F95BF}"/>
                  </a:ext>
                </a:extLst>
              </p:cNvPr>
              <p:cNvSpPr txBox="1"/>
              <p:nvPr/>
            </p:nvSpPr>
            <p:spPr>
              <a:xfrm>
                <a:off x="10598761" y="3703327"/>
                <a:ext cx="870555" cy="184692"/>
              </a:xfrm>
              <a:prstGeom prst="rect">
                <a:avLst/>
              </a:prstGeom>
              <a:noFill/>
            </p:spPr>
            <p:txBody>
              <a:bodyPr wrap="none" lIns="0" tIns="0" rIns="0" bIns="0" rtlCol="0">
                <a:spAutoFit/>
              </a:bodyPr>
              <a:lstStyle/>
              <a:p>
                <a:pPr marL="0" marR="0" lvl="0" indent="0" algn="ctr" defTabSz="1043394"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noProof="0" dirty="0">
                    <a:ln>
                      <a:noFill/>
                    </a:ln>
                    <a:gradFill>
                      <a:gsLst>
                        <a:gs pos="84043">
                          <a:srgbClr val="505050"/>
                        </a:gs>
                        <a:gs pos="69149">
                          <a:srgbClr val="505050"/>
                        </a:gs>
                      </a:gsLst>
                      <a:lin ang="5400000" scaled="0"/>
                    </a:gradFill>
                    <a:effectLst/>
                    <a:uLnTx/>
                    <a:uFillTx/>
                    <a:latin typeface="Segoe UI Semibold" panose="020B0702040204020203" pitchFamily="34" charset="0"/>
                    <a:ea typeface="+mn-ea"/>
                    <a:cs typeface="Segoe UI Semibold" panose="020B0702040204020203" pitchFamily="34" charset="0"/>
                  </a:rPr>
                  <a:t>On premises</a:t>
                </a:r>
              </a:p>
            </p:txBody>
          </p:sp>
        </p:grpSp>
        <p:pic>
          <p:nvPicPr>
            <p:cNvPr id="95" name="Picture 20" descr="Image result for azure logo png">
              <a:extLst>
                <a:ext uri="{FF2B5EF4-FFF2-40B4-BE49-F238E27FC236}">
                  <a16:creationId xmlns:a16="http://schemas.microsoft.com/office/drawing/2014/main" id="{51589999-EC87-4690-9D4B-BA9EDE2462E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85227" y="4322411"/>
              <a:ext cx="1299174" cy="157214"/>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80652280-A43F-4694-844A-B343D463B193}"/>
                </a:ext>
              </a:extLst>
            </p:cNvPr>
            <p:cNvSpPr txBox="1"/>
            <p:nvPr/>
          </p:nvSpPr>
          <p:spPr>
            <a:xfrm>
              <a:off x="9241348" y="5576436"/>
              <a:ext cx="2080855" cy="215444"/>
            </a:xfrm>
            <a:prstGeom prst="rect">
              <a:avLst/>
            </a:prstGeom>
            <a:noFill/>
          </p:spPr>
          <p:txBody>
            <a:bodyPr wrap="square" lIns="0" tIns="0" rIns="0" bIns="0" rtlCol="0">
              <a:spAutoFit/>
            </a:bodyPr>
            <a:lstStyle/>
            <a:p>
              <a:pPr marL="0" marR="0" lvl="0" indent="0" algn="ctr" defTabSz="104339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Enterprise stores</a:t>
              </a:r>
            </a:p>
          </p:txBody>
        </p:sp>
        <p:pic>
          <p:nvPicPr>
            <p:cNvPr id="98" name="Picture 97">
              <a:extLst>
                <a:ext uri="{FF2B5EF4-FFF2-40B4-BE49-F238E27FC236}">
                  <a16:creationId xmlns:a16="http://schemas.microsoft.com/office/drawing/2014/main" id="{C09B3F76-E9D0-40A3-83BD-69F94ABAD5C0}"/>
                </a:ext>
              </a:extLst>
            </p:cNvPr>
            <p:cNvPicPr>
              <a:picLocks noChangeAspect="1"/>
            </p:cNvPicPr>
            <p:nvPr/>
          </p:nvPicPr>
          <p:blipFill>
            <a:blip r:embed="rId17"/>
            <a:stretch>
              <a:fillRect/>
            </a:stretch>
          </p:blipFill>
          <p:spPr>
            <a:xfrm>
              <a:off x="9758305" y="5795583"/>
              <a:ext cx="382992" cy="508904"/>
            </a:xfrm>
            <a:prstGeom prst="rect">
              <a:avLst/>
            </a:prstGeom>
          </p:spPr>
        </p:pic>
        <p:pic>
          <p:nvPicPr>
            <p:cNvPr id="99" name="Picture 98">
              <a:extLst>
                <a:ext uri="{FF2B5EF4-FFF2-40B4-BE49-F238E27FC236}">
                  <a16:creationId xmlns:a16="http://schemas.microsoft.com/office/drawing/2014/main" id="{2F5DF2B9-4D56-4197-B7A9-7425CC5B61D1}"/>
                </a:ext>
              </a:extLst>
            </p:cNvPr>
            <p:cNvPicPr>
              <a:picLocks noChangeAspect="1"/>
            </p:cNvPicPr>
            <p:nvPr/>
          </p:nvPicPr>
          <p:blipFill>
            <a:blip r:embed="rId18"/>
            <a:stretch>
              <a:fillRect/>
            </a:stretch>
          </p:blipFill>
          <p:spPr>
            <a:xfrm>
              <a:off x="10409029" y="5824020"/>
              <a:ext cx="564435" cy="483310"/>
            </a:xfrm>
            <a:prstGeom prst="rect">
              <a:avLst/>
            </a:prstGeom>
          </p:spPr>
        </p:pic>
        <p:pic>
          <p:nvPicPr>
            <p:cNvPr id="100" name="Picture 99">
              <a:extLst>
                <a:ext uri="{FF2B5EF4-FFF2-40B4-BE49-F238E27FC236}">
                  <a16:creationId xmlns:a16="http://schemas.microsoft.com/office/drawing/2014/main" id="{6AC42706-3E88-4EB9-8855-1A8D4A43C376}"/>
                </a:ext>
              </a:extLst>
            </p:cNvPr>
            <p:cNvPicPr>
              <a:picLocks noChangeAspect="1"/>
            </p:cNvPicPr>
            <p:nvPr/>
          </p:nvPicPr>
          <p:blipFill>
            <a:blip r:embed="rId19"/>
            <a:stretch>
              <a:fillRect/>
            </a:stretch>
          </p:blipFill>
          <p:spPr>
            <a:xfrm>
              <a:off x="10334814" y="4716932"/>
              <a:ext cx="1123651" cy="263242"/>
            </a:xfrm>
            <a:prstGeom prst="rect">
              <a:avLst/>
            </a:prstGeom>
          </p:spPr>
        </p:pic>
        <p:pic>
          <p:nvPicPr>
            <p:cNvPr id="101" name="Picture 100">
              <a:extLst>
                <a:ext uri="{FF2B5EF4-FFF2-40B4-BE49-F238E27FC236}">
                  <a16:creationId xmlns:a16="http://schemas.microsoft.com/office/drawing/2014/main" id="{FA082777-6E0E-4DEF-8522-3F69AC19270F}"/>
                </a:ext>
              </a:extLst>
            </p:cNvPr>
            <p:cNvPicPr>
              <a:picLocks noChangeAspect="1"/>
            </p:cNvPicPr>
            <p:nvPr/>
          </p:nvPicPr>
          <p:blipFill>
            <a:blip r:embed="rId20"/>
            <a:stretch>
              <a:fillRect/>
            </a:stretch>
          </p:blipFill>
          <p:spPr>
            <a:xfrm>
              <a:off x="10660334" y="5112173"/>
              <a:ext cx="681806" cy="356400"/>
            </a:xfrm>
            <a:prstGeom prst="rect">
              <a:avLst/>
            </a:prstGeom>
          </p:spPr>
        </p:pic>
      </p:grpSp>
    </p:spTree>
    <p:extLst>
      <p:ext uri="{BB962C8B-B14F-4D97-AF65-F5344CB8AC3E}">
        <p14:creationId xmlns:p14="http://schemas.microsoft.com/office/powerpoint/2010/main" val="471778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32</TotalTime>
  <Words>253</Words>
  <Application>Microsoft Office PowerPoint</Application>
  <PresentationFormat>Widescreen</PresentationFormat>
  <Paragraphs>101</Paragraphs>
  <Slides>10</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Consolas</vt:lpstr>
      <vt:lpstr>Segoe UI</vt:lpstr>
      <vt:lpstr>Segoe UI Light</vt:lpstr>
      <vt:lpstr>Segoe UI Semibold</vt:lpstr>
      <vt:lpstr>Segoe UI Semilight</vt:lpstr>
      <vt:lpstr>Wingdings</vt:lpstr>
      <vt:lpstr>5-51015_Microsoft_Ignite_Tour_Template_Light</vt:lpstr>
      <vt:lpstr>5-51015_Microsoft_Ignite_Tour_Template_Dark</vt:lpstr>
      <vt:lpstr>What is the difference between Machine Learning and AI?  If it is written in Python it is probably Machine Learning and if it is written in PowerPoint it is probably AI</vt:lpstr>
      <vt:lpstr>PowerPoint Presentation</vt:lpstr>
      <vt:lpstr>Bot Framework V4</vt:lpstr>
      <vt:lpstr>Microsoft Bot Framework</vt:lpstr>
      <vt:lpstr>The Lifecycle of your Project</vt:lpstr>
      <vt:lpstr>Community Driven  Bot Extensions</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Stephan Bisser</dc:creator>
  <cp:keywords>Microsoft Ignite Tour</cp:keywords>
  <dc:description/>
  <cp:lastModifiedBy>Stephan Bisser</cp:lastModifiedBy>
  <cp:revision>10</cp:revision>
  <dcterms:created xsi:type="dcterms:W3CDTF">2018-12-12T10:49:30Z</dcterms:created>
  <dcterms:modified xsi:type="dcterms:W3CDTF">2018-12-12T11:22:01Z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